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 snapToObjects="1">
      <p:cViewPr varScale="1">
        <p:scale>
          <a:sx n="91" d="100"/>
          <a:sy n="91" d="100"/>
        </p:scale>
        <p:origin x="108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AE93F-8BAD-5145-BCD0-DA52E8DA03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9901B5-860D-BD4C-B6FA-3C1201BD49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0A4B14-3395-2446-8502-03C44021B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0B48A8-CE92-0448-8E2F-7C0478662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B1BE58-54C8-7348-9596-E5F17E74A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34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55F80-88D2-7E4F-9588-8B9DB665B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23E140-BE6F-754B-912C-E763BE0823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BC9EE5-8343-7843-9B56-249C44CD2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F7FBB7-FA15-0D48-9DCA-E7511CF90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97E47D-5EF9-CA40-971B-5B6739474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702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0BF218-2439-5B4B-AB03-4014DD26A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87B499-F257-E647-987A-760FCCBE4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400590-D0E4-DC4F-92A4-248793A6E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43C4FF-7A0B-704C-8229-56953AA7C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8DB168-9ACA-1947-B88D-9554E7784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939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E2632-EC2B-0648-819D-81F8F8796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732199-BC31-D142-900E-242B9E1187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CB3322-D8B7-3244-9DBB-DDFB22C830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61CC52-C156-A64D-8313-61378FC8E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8EF625-16F3-B142-8464-FFB5F6509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45B92-BBAF-ED4D-800B-0CC961BC3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834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CA95F-0055-F24B-992A-75BD5E4CC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23BD9C-52CF-D840-B4A5-8544CB2019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DE74B2-7A2A-7246-8A51-8942F7A887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D75EA9-3801-5140-9599-AB00E330AF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C6B512-6FD5-3F48-AC5E-3D4D4A9669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19DDFE-F5D9-4A4E-B3BA-9BE878A9D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767565-BD88-F546-86CA-9EDB4AFFF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D9DE887-7835-264A-A7F0-6A454A9BD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424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816C3-5BE1-2742-820A-527714DC4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23095D-34C8-0649-A297-7ED31D76E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22D41D-7D4E-F74B-B62A-19566FCCD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610767-EB95-234F-ADD4-00A47DF09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079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4BD776-6734-1845-A6BA-7F6B1570D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45BBAF-FF6E-2349-8FCB-1F75392F6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5A9EDF-A1C3-E44E-A271-554BF4E9A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438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02D9D0-01FB-954F-911D-6C5D93CBD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1EF25-486E-AE4C-8B3E-6752AF9057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A326B0-0B5F-0A4D-A18E-701554385D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DEC12D-BE1E-F44D-8CC2-C861E2C9F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B7813D-AB30-5E48-AEB6-619ADC401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3DF114-9879-ED41-AB76-ED347F106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780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49D6B-1FBD-5F40-A03E-870F3E816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C0500B-05A8-E440-AE25-F6861BD8D8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AEA514-883C-4349-B614-E22221A28C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82E1B3-507D-B448-AFA8-741942450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4D6B8D-F8CF-7246-B032-A6D1E75B7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685CF-4F76-5B42-BC37-8346A1D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71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9DEE5-8D30-3C44-802D-2019D95D1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34FF54-DB44-E64B-B74D-6755FB8CCF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048201-5465-6A47-A721-CB3A5A1A4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65800E-ACAC-C84F-BDC7-917166CD8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CCEAF2-D777-0345-927D-E8076BF3A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76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261393-D546-AC41-81B1-713DDA1BB5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4CADA7-7A9A-744E-A3E3-5EBDC04732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17392-75A2-114F-89CD-ACDF5E34A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387C56-02F3-2F46-9C49-03D3A8317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706714-DEF6-8C42-B604-9B031F684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412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CD60B9-7167-4D43-8B33-31E6E5A45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6DD456-53F8-A343-BED5-4DA183F34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37F83B-5891-A242-B7A6-23D5524B88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E6D197-5142-BE4E-B1FB-45CC82A85F9D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BF75D8-2A4C-C34D-B93C-A5A0E7CEB7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E582D1-756D-AC40-AB85-2D3824EABC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785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lock Arc 4"/>
          <p:cNvSpPr/>
          <p:nvPr/>
        </p:nvSpPr>
        <p:spPr>
          <a:xfrm rot="5400000">
            <a:off x="9356121" y="-441948"/>
            <a:ext cx="1945956" cy="2881070"/>
          </a:xfrm>
          <a:prstGeom prst="blockArc">
            <a:avLst>
              <a:gd name="adj1" fmla="val 10782888"/>
              <a:gd name="adj2" fmla="val 2468"/>
              <a:gd name="adj3" fmla="val 4999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0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414017" y="4699226"/>
            <a:ext cx="2416502" cy="940858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857" b="1" dirty="0">
                <a:solidFill>
                  <a:srgbClr val="0070C0"/>
                </a:solidFill>
                <a:latin typeface="Century Gothic" panose="020B0502020202020204" pitchFamily="34" charset="0"/>
              </a:rPr>
              <a:t>UKS2 – Mechanical Systems – pulleys, gears, levers </a:t>
            </a:r>
          </a:p>
          <a:p>
            <a:pPr lvl="0" algn="ctr" fontAlgn="base"/>
            <a:r>
              <a:rPr lang="en-GB" sz="800" dirty="0">
                <a:solidFill>
                  <a:srgbClr val="000000"/>
                </a:solidFill>
                <a:latin typeface="Century Gothic" panose="020B0502020202020204" pitchFamily="34" charset="0"/>
              </a:rPr>
              <a:t>Input, output, process, lever, prototype, pulley, rotation, spindle, gear, mechanical. </a:t>
            </a:r>
            <a:endParaRPr lang="en-GB" sz="9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172063" y="5665287"/>
            <a:ext cx="2394115" cy="987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857" b="1" dirty="0">
                <a:solidFill>
                  <a:srgbClr val="0070C0"/>
                </a:solidFill>
                <a:latin typeface="Century Gothic" panose="020B0502020202020204" pitchFamily="34" charset="0"/>
              </a:rPr>
              <a:t>UKS2 – Food – Culture and Seasonality</a:t>
            </a:r>
          </a:p>
          <a:p>
            <a:pPr lvl="0" algn="ctr"/>
            <a:r>
              <a:rPr lang="en-GB" sz="800" dirty="0">
                <a:solidFill>
                  <a:srgbClr val="000000"/>
                </a:solidFill>
                <a:latin typeface="Century Gothic" panose="020B0502020202020204" pitchFamily="34" charset="0"/>
              </a:rPr>
              <a:t>Cultural, seasonality, source, variety, combine, intolerance, processing, nutritional, allergens, knead. </a:t>
            </a:r>
            <a:endParaRPr lang="en-GB" sz="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6" name="Block Arc 55"/>
          <p:cNvSpPr/>
          <p:nvPr/>
        </p:nvSpPr>
        <p:spPr>
          <a:xfrm rot="16200000">
            <a:off x="1240951" y="731387"/>
            <a:ext cx="2359157" cy="2862044"/>
          </a:xfrm>
          <a:prstGeom prst="blockArc">
            <a:avLst>
              <a:gd name="adj1" fmla="val 10775961"/>
              <a:gd name="adj2" fmla="val 2312"/>
              <a:gd name="adj3" fmla="val 49992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0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 rot="16200000">
            <a:off x="-2655686" y="3205901"/>
            <a:ext cx="6224661" cy="49683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lIns="65314" tIns="32657" rIns="65314" bIns="32657">
            <a:spAutoFit/>
          </a:bodyPr>
          <a:lstStyle/>
          <a:p>
            <a:pPr algn="ctr"/>
            <a:r>
              <a:rPr lang="en-US" sz="28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Design &amp; Technology Vocabulary Journey</a:t>
            </a:r>
          </a:p>
        </p:txBody>
      </p:sp>
      <p:sp>
        <p:nvSpPr>
          <p:cNvPr id="63" name="Rectangle 62"/>
          <p:cNvSpPr/>
          <p:nvPr/>
        </p:nvSpPr>
        <p:spPr>
          <a:xfrm>
            <a:off x="7901649" y="5665287"/>
            <a:ext cx="2394115" cy="9872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857" b="1" dirty="0">
                <a:solidFill>
                  <a:srgbClr val="0070C0"/>
                </a:solidFill>
                <a:latin typeface="Century Gothic" panose="020B0502020202020204" pitchFamily="34" charset="0"/>
              </a:rPr>
              <a:t>UKS2 – Textiles – Combining fabrics </a:t>
            </a:r>
          </a:p>
          <a:p>
            <a:pPr lvl="0" algn="ctr" fontAlgn="base"/>
            <a:r>
              <a:rPr lang="en-GB" sz="800" dirty="0">
                <a:solidFill>
                  <a:srgbClr val="000000"/>
                </a:solidFill>
                <a:latin typeface="Century Gothic" panose="020B0502020202020204" pitchFamily="34" charset="0"/>
              </a:rPr>
              <a:t>Pins, seam allowance, needles, thread, right side, wrong side, shears, combination, pattern pieces, fastenings. </a:t>
            </a:r>
          </a:p>
        </p:txBody>
      </p:sp>
      <p:sp>
        <p:nvSpPr>
          <p:cNvPr id="69" name="Rectangle 68"/>
          <p:cNvSpPr/>
          <p:nvPr/>
        </p:nvSpPr>
        <p:spPr>
          <a:xfrm>
            <a:off x="2436402" y="5648106"/>
            <a:ext cx="2394115" cy="9872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857" b="1" dirty="0">
                <a:solidFill>
                  <a:srgbClr val="0070C0"/>
                </a:solidFill>
                <a:latin typeface="Century Gothic" panose="020B0502020202020204" pitchFamily="34" charset="0"/>
              </a:rPr>
              <a:t>UKS2 – Electrical Systems </a:t>
            </a:r>
          </a:p>
          <a:p>
            <a:pPr lvl="0" algn="ctr" fontAlgn="base"/>
            <a:r>
              <a:rPr lang="en-GB" sz="800" dirty="0">
                <a:solidFill>
                  <a:srgbClr val="000000"/>
                </a:solidFill>
                <a:latin typeface="Century Gothic" panose="020B0502020202020204" pitchFamily="34" charset="0"/>
              </a:rPr>
              <a:t>Innovative, specification,  prototype, annotation, device, series circuit, parallel circuit, timed monitoring system, light dependent resistor (LDR), program. </a:t>
            </a:r>
            <a:endParaRPr lang="en-GB" sz="9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5162722" y="4724429"/>
            <a:ext cx="2403455" cy="94085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857" b="1" dirty="0">
                <a:solidFill>
                  <a:srgbClr val="0070C0"/>
                </a:solidFill>
                <a:latin typeface="Century Gothic" panose="020B0502020202020204" pitchFamily="34" charset="0"/>
              </a:rPr>
              <a:t>UKS2 – Food – Healthy and Varied Diet </a:t>
            </a:r>
          </a:p>
          <a:p>
            <a:pPr lvl="0" algn="ctr"/>
            <a:r>
              <a:rPr lang="en-GB" sz="800" dirty="0">
                <a:solidFill>
                  <a:srgbClr val="000000"/>
                </a:solidFill>
                <a:latin typeface="Century Gothic" panose="020B0502020202020204" pitchFamily="34" charset="0"/>
              </a:rPr>
              <a:t>Nutrition, protein, vitamins, carbohydrates, nutrients, gluten, diary, allergy, savoury, production. </a:t>
            </a:r>
            <a:endParaRPr lang="en-GB" sz="9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7901649" y="4736166"/>
            <a:ext cx="2394115" cy="94085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857" b="1" dirty="0">
                <a:solidFill>
                  <a:srgbClr val="0070C0"/>
                </a:solidFill>
                <a:latin typeface="Century Gothic" panose="020B0502020202020204" pitchFamily="34" charset="0"/>
              </a:rPr>
              <a:t>UKS2 – Structures – Frame structures </a:t>
            </a:r>
          </a:p>
          <a:p>
            <a:pPr lvl="0" algn="ctr" fontAlgn="base"/>
            <a:r>
              <a:rPr lang="en-GB" sz="800" dirty="0">
                <a:solidFill>
                  <a:srgbClr val="000000"/>
                </a:solidFill>
                <a:latin typeface="Century Gothic" panose="020B0502020202020204" pitchFamily="34" charset="0"/>
              </a:rPr>
              <a:t>Strengthen, temporary, permanent, stability, wide base, triangulation, framework, girder, rafter, strut.</a:t>
            </a:r>
            <a:endParaRPr lang="en-GB" sz="9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7887316" y="2451068"/>
            <a:ext cx="2422779" cy="94085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857" b="1" dirty="0">
                <a:solidFill>
                  <a:srgbClr val="0070C0"/>
                </a:solidFill>
                <a:latin typeface="Century Gothic" panose="020B0502020202020204" pitchFamily="34" charset="0"/>
              </a:rPr>
              <a:t>LKS2 – Food – Healthy and Varied Diet  </a:t>
            </a:r>
          </a:p>
          <a:p>
            <a:pPr lvl="0" algn="ctr" fontAlgn="base"/>
            <a:r>
              <a:rPr lang="en-GB" sz="800" dirty="0">
                <a:solidFill>
                  <a:srgbClr val="000000"/>
                </a:solidFill>
                <a:latin typeface="Century Gothic" panose="020B0502020202020204" pitchFamily="34" charset="0"/>
              </a:rPr>
              <a:t>Hygienic, preference, appearance, produce, edible, harvested, seasoning, herbs, balanced diet, vitamins</a:t>
            </a:r>
            <a:endParaRPr lang="en-GB" sz="9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7901649" y="3404736"/>
            <a:ext cx="2422780" cy="9872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857" b="1" dirty="0">
                <a:solidFill>
                  <a:srgbClr val="0070C0"/>
                </a:solidFill>
                <a:latin typeface="Century Gothic" panose="020B0502020202020204" pitchFamily="34" charset="0"/>
              </a:rPr>
              <a:t>LKS2– Electrical Systems</a:t>
            </a:r>
          </a:p>
          <a:p>
            <a:pPr lvl="0" algn="ctr"/>
            <a:r>
              <a:rPr lang="en-GB" sz="800" dirty="0">
                <a:solidFill>
                  <a:srgbClr val="000000"/>
                </a:solidFill>
                <a:latin typeface="Century Gothic" panose="020B0502020202020204" pitchFamily="34" charset="0"/>
              </a:rPr>
              <a:t>Circuit, system, motor, buzzer, switch, technology, wire, battery, operate, parallel.</a:t>
            </a:r>
            <a:endParaRPr lang="en-GB" sz="9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62722" y="2423507"/>
            <a:ext cx="2399366" cy="940858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857" b="1" dirty="0">
                <a:solidFill>
                  <a:srgbClr val="0070C0"/>
                </a:solidFill>
                <a:latin typeface="Century Gothic" panose="020B0502020202020204" pitchFamily="34" charset="0"/>
              </a:rPr>
              <a:t>LKS2 – Mechanisms – Wheels and Axles </a:t>
            </a:r>
          </a:p>
          <a:p>
            <a:pPr lvl="0" algn="ctr" fontAlgn="base"/>
            <a:r>
              <a:rPr lang="en-GB" sz="800" dirty="0">
                <a:solidFill>
                  <a:srgbClr val="000000"/>
                </a:solidFill>
                <a:latin typeface="Century Gothic" panose="020B0502020202020204" pitchFamily="34" charset="0"/>
              </a:rPr>
              <a:t>Axle, axle holder, chassis, body, cab, assembling, shaping, finishing,  fixed, wheel. </a:t>
            </a:r>
            <a:endParaRPr lang="en-GB" sz="9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5162722" y="3364365"/>
            <a:ext cx="2392163" cy="9872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LKS2 – Textiles</a:t>
            </a:r>
          </a:p>
          <a:p>
            <a:pPr lvl="0" algn="ctr"/>
            <a:r>
              <a:rPr lang="en-GB" sz="800" dirty="0">
                <a:solidFill>
                  <a:srgbClr val="000000"/>
                </a:solidFill>
                <a:latin typeface="Century Gothic" panose="020B0502020202020204" pitchFamily="34" charset="0"/>
              </a:rPr>
              <a:t>Seam, wadding, reinforce, hem, structure, pattern pieces, weakness, stiffen, thread, shears, weaving.  </a:t>
            </a:r>
          </a:p>
          <a:p>
            <a:pPr lvl="0" algn="ctr" fontAlgn="base"/>
            <a:endParaRPr lang="en-GB" sz="9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2410126" y="2426874"/>
            <a:ext cx="2367840" cy="94085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857" b="1" dirty="0">
                <a:solidFill>
                  <a:srgbClr val="0070C0"/>
                </a:solidFill>
                <a:latin typeface="Century Gothic" panose="020B0502020202020204" pitchFamily="34" charset="0"/>
              </a:rPr>
              <a:t>LKS2 – Structures – Frame structures </a:t>
            </a:r>
          </a:p>
          <a:p>
            <a:pPr lvl="0" algn="ctr" fontAlgn="base"/>
            <a:r>
              <a:rPr lang="en-GB" sz="800" dirty="0">
                <a:solidFill>
                  <a:srgbClr val="000000"/>
                </a:solidFill>
                <a:latin typeface="Century Gothic" panose="020B0502020202020204" pitchFamily="34" charset="0"/>
              </a:rPr>
              <a:t>Two-dimensional (2D), Three-dimensional (3-D), rigid, beam, joints, foundations, stability, horizontal, diagonal, vertical.</a:t>
            </a:r>
            <a:endParaRPr lang="en-GB" sz="9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2414016" y="3367732"/>
            <a:ext cx="2363950" cy="987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857" b="1" dirty="0">
                <a:solidFill>
                  <a:srgbClr val="0070C0"/>
                </a:solidFill>
                <a:latin typeface="Century Gothic" panose="020B0502020202020204" pitchFamily="34" charset="0"/>
              </a:rPr>
              <a:t>LKS2 – Food – Culture and Seasonality  </a:t>
            </a:r>
          </a:p>
          <a:p>
            <a:pPr lvl="0" algn="ctr"/>
            <a:r>
              <a:rPr lang="en-GB" sz="800" dirty="0">
                <a:solidFill>
                  <a:srgbClr val="000000"/>
                </a:solidFill>
                <a:latin typeface="Century Gothic" panose="020B0502020202020204" pitchFamily="34" charset="0"/>
              </a:rPr>
              <a:t>Utensils, harvested, texture, grown, reared, caught, frozen, tinned, processed, seasonal. </a:t>
            </a:r>
          </a:p>
        </p:txBody>
      </p:sp>
      <p:sp>
        <p:nvSpPr>
          <p:cNvPr id="87" name="Rectangle 86"/>
          <p:cNvSpPr/>
          <p:nvPr/>
        </p:nvSpPr>
        <p:spPr>
          <a:xfrm>
            <a:off x="7901649" y="23754"/>
            <a:ext cx="2422780" cy="94085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857" b="1" dirty="0">
                <a:solidFill>
                  <a:srgbClr val="0070C0"/>
                </a:solidFill>
                <a:latin typeface="Century Gothic" panose="020B0502020202020204" pitchFamily="34" charset="0"/>
              </a:rPr>
              <a:t>KS1 – Food – Preparing fruit and vegetables</a:t>
            </a:r>
          </a:p>
          <a:p>
            <a:pPr lvl="0" algn="ctr" fontAlgn="base"/>
            <a:r>
              <a:rPr lang="en-GB" sz="800" dirty="0">
                <a:solidFill>
                  <a:srgbClr val="000000"/>
                </a:solidFill>
                <a:latin typeface="Century Gothic" panose="020B0502020202020204" pitchFamily="34" charset="0"/>
              </a:rPr>
              <a:t>Soft, juicy, crunchy, sweet, sticky, smooth, sharp, crisp, sour, flavour. </a:t>
            </a:r>
          </a:p>
        </p:txBody>
      </p:sp>
      <p:sp>
        <p:nvSpPr>
          <p:cNvPr id="88" name="Rectangle 87"/>
          <p:cNvSpPr/>
          <p:nvPr/>
        </p:nvSpPr>
        <p:spPr>
          <a:xfrm>
            <a:off x="7901649" y="958744"/>
            <a:ext cx="2408448" cy="98721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857" b="1" dirty="0">
                <a:solidFill>
                  <a:srgbClr val="0070C0"/>
                </a:solidFill>
                <a:latin typeface="Century Gothic" panose="020B0502020202020204" pitchFamily="34" charset="0"/>
              </a:rPr>
              <a:t>KS1 – Structures - Shell Structures </a:t>
            </a:r>
          </a:p>
          <a:p>
            <a:pPr lvl="0" algn="ctr" fontAlgn="base"/>
            <a:r>
              <a:rPr lang="en-GB" sz="800" dirty="0">
                <a:solidFill>
                  <a:srgbClr val="000000"/>
                </a:solidFill>
                <a:latin typeface="Century Gothic" panose="020B0502020202020204" pitchFamily="34" charset="0"/>
              </a:rPr>
              <a:t>Fold, framework, assemble, structural, dimensional, wall, base, surface, curved, packaging</a:t>
            </a:r>
          </a:p>
        </p:txBody>
      </p:sp>
      <p:sp>
        <p:nvSpPr>
          <p:cNvPr id="89" name="Rectangle 88"/>
          <p:cNvSpPr/>
          <p:nvPr/>
        </p:nvSpPr>
        <p:spPr>
          <a:xfrm>
            <a:off x="2393405" y="32980"/>
            <a:ext cx="2422779" cy="94085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857" b="1" dirty="0">
                <a:solidFill>
                  <a:srgbClr val="0070C0"/>
                </a:solidFill>
                <a:latin typeface="Century Gothic" panose="020B0502020202020204" pitchFamily="34" charset="0"/>
              </a:rPr>
              <a:t>KS1 - Freestanding </a:t>
            </a:r>
            <a:r>
              <a:rPr lang="en-GB" sz="9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Structures/Stability</a:t>
            </a:r>
            <a:r>
              <a:rPr lang="en-GB" sz="857" b="1" dirty="0">
                <a:solidFill>
                  <a:srgbClr val="0070C0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r>
              <a:rPr lang="en-GB" sz="850" dirty="0">
                <a:solidFill>
                  <a:srgbClr val="000000"/>
                </a:solidFill>
                <a:latin typeface="Century Gothic" panose="020B0502020202020204" pitchFamily="34" charset="0"/>
              </a:rPr>
              <a:t>Structure, strong, weak, design, stable, join, fix, stiffer, surface, edge. </a:t>
            </a:r>
            <a:endParaRPr lang="en-GB" sz="857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2407737" y="973838"/>
            <a:ext cx="2422780" cy="987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857" b="1" dirty="0">
                <a:solidFill>
                  <a:srgbClr val="0070C0"/>
                </a:solidFill>
                <a:latin typeface="Century Gothic" panose="020B0502020202020204" pitchFamily="34" charset="0"/>
              </a:rPr>
              <a:t>KS1 – Food – Preparing fruit and vegetables</a:t>
            </a:r>
          </a:p>
          <a:p>
            <a:pPr lvl="0" algn="ctr" fontAlgn="base"/>
            <a:r>
              <a:rPr lang="en-GB" sz="800" dirty="0">
                <a:solidFill>
                  <a:srgbClr val="000000"/>
                </a:solidFill>
                <a:latin typeface="Century Gothic" panose="020B0502020202020204" pitchFamily="34" charset="0"/>
              </a:rPr>
              <a:t>Equipment, sensory, product, slicing, peeling, cutting, squeezing, healthy, diet, ingredients. </a:t>
            </a:r>
            <a:endParaRPr lang="en-GB" sz="9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5155519" y="43495"/>
            <a:ext cx="2399366" cy="940858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857" b="1" dirty="0">
                <a:solidFill>
                  <a:srgbClr val="0070C0"/>
                </a:solidFill>
                <a:latin typeface="Century Gothic" panose="020B0502020202020204" pitchFamily="34" charset="0"/>
              </a:rPr>
              <a:t>KS1 – Mechanisms - Hinges and sliders </a:t>
            </a:r>
          </a:p>
          <a:p>
            <a:pPr lvl="0" algn="ctr"/>
            <a:r>
              <a:rPr lang="en-GB" sz="800" dirty="0">
                <a:solidFill>
                  <a:srgbClr val="000000"/>
                </a:solidFill>
                <a:latin typeface="Century Gothic" panose="020B0502020202020204" pitchFamily="34" charset="0"/>
              </a:rPr>
              <a:t>Slider, lever, pivot, guide, pull, push, straight, curve, forwards, backwards. </a:t>
            </a:r>
            <a:endParaRPr lang="en-GB" sz="8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92" name="Rectangle 91"/>
          <p:cNvSpPr/>
          <p:nvPr/>
        </p:nvSpPr>
        <p:spPr>
          <a:xfrm>
            <a:off x="5160770" y="984353"/>
            <a:ext cx="2394115" cy="9872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857" b="1" dirty="0">
                <a:solidFill>
                  <a:srgbClr val="0070C0"/>
                </a:solidFill>
                <a:latin typeface="Century Gothic" panose="020B0502020202020204" pitchFamily="34" charset="0"/>
              </a:rPr>
              <a:t>KS1 – Textiles</a:t>
            </a:r>
          </a:p>
          <a:p>
            <a:pPr lvl="0" algn="ctr" fontAlgn="base"/>
            <a:r>
              <a:rPr lang="en-GB" sz="800" dirty="0">
                <a:solidFill>
                  <a:srgbClr val="000000"/>
                </a:solidFill>
                <a:latin typeface="Century Gothic" panose="020B0502020202020204" pitchFamily="34" charset="0"/>
              </a:rPr>
              <a:t>Joining, finishing, fabrics, template, measure, decorate, finish, tools, design, stitch. </a:t>
            </a:r>
            <a:endParaRPr lang="en-GB" sz="9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23" name="Curved Left Arrow 22"/>
          <p:cNvSpPr/>
          <p:nvPr/>
        </p:nvSpPr>
        <p:spPr>
          <a:xfrm>
            <a:off x="10505558" y="202838"/>
            <a:ext cx="548640" cy="164833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4" name="Curved Right Arrow 23"/>
          <p:cNvSpPr/>
          <p:nvPr/>
        </p:nvSpPr>
        <p:spPr>
          <a:xfrm>
            <a:off x="1490034" y="1452350"/>
            <a:ext cx="548640" cy="1628611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Block Arc 34"/>
          <p:cNvSpPr/>
          <p:nvPr/>
        </p:nvSpPr>
        <p:spPr>
          <a:xfrm rot="5400000">
            <a:off x="9337119" y="4268609"/>
            <a:ext cx="1945956" cy="2881070"/>
          </a:xfrm>
          <a:prstGeom prst="blockArc">
            <a:avLst>
              <a:gd name="adj1" fmla="val 10782888"/>
              <a:gd name="adj2" fmla="val 2468"/>
              <a:gd name="adj3" fmla="val 4999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0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6" name="Curved Left Arrow 35"/>
          <p:cNvSpPr/>
          <p:nvPr/>
        </p:nvSpPr>
        <p:spPr>
          <a:xfrm>
            <a:off x="10635323" y="2630152"/>
            <a:ext cx="548640" cy="164833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7" name="Curved Left Arrow 36"/>
          <p:cNvSpPr/>
          <p:nvPr/>
        </p:nvSpPr>
        <p:spPr>
          <a:xfrm>
            <a:off x="10625545" y="4812287"/>
            <a:ext cx="548640" cy="164833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8" name="Block Arc 37"/>
          <p:cNvSpPr/>
          <p:nvPr/>
        </p:nvSpPr>
        <p:spPr>
          <a:xfrm rot="5400000">
            <a:off x="9337117" y="1983933"/>
            <a:ext cx="1945956" cy="2881070"/>
          </a:xfrm>
          <a:prstGeom prst="blockArc">
            <a:avLst>
              <a:gd name="adj1" fmla="val 10782888"/>
              <a:gd name="adj2" fmla="val 2468"/>
              <a:gd name="adj3" fmla="val 4999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0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0" name="Curved Left Arrow 39"/>
          <p:cNvSpPr/>
          <p:nvPr/>
        </p:nvSpPr>
        <p:spPr>
          <a:xfrm>
            <a:off x="10505558" y="2687293"/>
            <a:ext cx="548640" cy="164833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1" name="Block Arc 40"/>
          <p:cNvSpPr/>
          <p:nvPr/>
        </p:nvSpPr>
        <p:spPr>
          <a:xfrm rot="16200000">
            <a:off x="1258905" y="3006043"/>
            <a:ext cx="2268985" cy="2977479"/>
          </a:xfrm>
          <a:prstGeom prst="blockArc">
            <a:avLst>
              <a:gd name="adj1" fmla="val 10908656"/>
              <a:gd name="adj2" fmla="val 2312"/>
              <a:gd name="adj3" fmla="val 49992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0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3" name="Curved Right Arrow 42"/>
          <p:cNvSpPr/>
          <p:nvPr/>
        </p:nvSpPr>
        <p:spPr>
          <a:xfrm>
            <a:off x="1814359" y="3751312"/>
            <a:ext cx="548640" cy="1628611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8553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2D18BC7FD9AF4BA899B8CF57D60A1D" ma:contentTypeVersion="17" ma:contentTypeDescription="Create a new document." ma:contentTypeScope="" ma:versionID="1553585708c9a20723724968d0c2d515">
  <xsd:schema xmlns:xsd="http://www.w3.org/2001/XMLSchema" xmlns:xs="http://www.w3.org/2001/XMLSchema" xmlns:p="http://schemas.microsoft.com/office/2006/metadata/properties" xmlns:ns2="bfc4dd73-3918-4af3-9ee4-513bf486aaf6" xmlns:ns3="57071b66-d99f-467f-a4ad-bfdc1d1ddb35" targetNamespace="http://schemas.microsoft.com/office/2006/metadata/properties" ma:root="true" ma:fieldsID="2930386eff5d8b90a32da6c8054a12c1" ns2:_="" ns3:_="">
    <xsd:import namespace="bfc4dd73-3918-4af3-9ee4-513bf486aaf6"/>
    <xsd:import namespace="57071b66-d99f-467f-a4ad-bfdc1d1ddb3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Image" minOccurs="0"/>
                <xsd:element ref="ns2:MediaServiceAutoKeyPoints" minOccurs="0"/>
                <xsd:element ref="ns2:MediaServiceKeyPoints" minOccurs="0"/>
                <xsd:element ref="ns2:_Flow_SignoffStatu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c4dd73-3918-4af3-9ee4-513bf486aaf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Image" ma:index="10" nillable="true" ma:displayName="Image" ma:format="Hyperlink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Flow_SignoffStatus" ma:index="13" nillable="true" ma:displayName="Sign-off status" ma:internalName="Sign_x002d_off_x0020_status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28dc3b29-df34-4d7c-9005-6dba83765c2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071b66-d99f-467f-a4ad-bfdc1d1ddb35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a9b27ee-097c-4868-b97e-7ab42726d199}" ma:internalName="TaxCatchAll" ma:showField="CatchAllData" ma:web="57071b66-d99f-467f-a4ad-bfdc1d1ddb3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bfc4dd73-3918-4af3-9ee4-513bf486aaf6" xsi:nil="true"/>
    <Image xmlns="bfc4dd73-3918-4af3-9ee4-513bf486aaf6">
      <Url xsi:nil="true"/>
      <Description xsi:nil="true"/>
    </Image>
    <TaxCatchAll xmlns="57071b66-d99f-467f-a4ad-bfdc1d1ddb35" xsi:nil="true"/>
    <lcf76f155ced4ddcb4097134ff3c332f xmlns="bfc4dd73-3918-4af3-9ee4-513bf486aaf6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341A974-74AC-4B39-B995-92627051EDF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fc4dd73-3918-4af3-9ee4-513bf486aaf6"/>
    <ds:schemaRef ds:uri="57071b66-d99f-467f-a4ad-bfdc1d1ddb3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E4E77C5-8E77-45D2-9E00-F8FA7408662F}">
  <ds:schemaRefs>
    <ds:schemaRef ds:uri="57071b66-d99f-467f-a4ad-bfdc1d1ddb35"/>
    <ds:schemaRef ds:uri="http://www.w3.org/XML/1998/namespace"/>
    <ds:schemaRef ds:uri="http://schemas.microsoft.com/office/2006/documentManagement/types"/>
    <ds:schemaRef ds:uri="http://purl.org/dc/terms/"/>
    <ds:schemaRef ds:uri="http://purl.org/dc/dcmitype/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bfc4dd73-3918-4af3-9ee4-513bf486aaf6"/>
  </ds:schemaRefs>
</ds:datastoreItem>
</file>

<file path=customXml/itemProps3.xml><?xml version="1.0" encoding="utf-8"?>
<ds:datastoreItem xmlns:ds="http://schemas.openxmlformats.org/officeDocument/2006/customXml" ds:itemID="{79EEC1D6-288E-4918-AB20-AE3E51C57B0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499</Words>
  <Application>Microsoft Office PowerPoint</Application>
  <PresentationFormat>Widescreen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Segoe UI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Sharon Black</dc:creator>
  <cp:lastModifiedBy>Dave Catt</cp:lastModifiedBy>
  <cp:revision>43</cp:revision>
  <dcterms:created xsi:type="dcterms:W3CDTF">2020-05-01T12:28:07Z</dcterms:created>
  <dcterms:modified xsi:type="dcterms:W3CDTF">2023-05-23T08:03:54Z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0x0101000D2D18BC7FD9AF4BA899B8CF57D60A1D</vt:lpwstr>
  </property>
</Properties>
</file>