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6117CB-3BB8-918F-A8EE-E0C109F455E4}" v="69" dt="2021-03-15T19:25:57.7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91" d="100"/>
          <a:sy n="91" d="100"/>
        </p:scale>
        <p:origin x="108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AE93F-8BAD-5145-BCD0-DA52E8DA0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9901B5-860D-BD4C-B6FA-3C1201BD4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0A4B14-3395-2446-8502-03C44021B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B48A8-CE92-0448-8E2F-7C0478662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B1BE58-54C8-7348-9596-E5F17E74A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3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55F80-88D2-7E4F-9588-8B9DB665B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3E140-BE6F-754B-912C-E763BE0823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C9EE5-8343-7843-9B56-249C44CD2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F7FBB7-FA15-0D48-9DCA-E7511CF90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7E47D-5EF9-CA40-971B-5B6739474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02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BF218-2439-5B4B-AB03-4014DD26A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7B499-F257-E647-987A-760FCCBE4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00590-D0E4-DC4F-92A4-248793A6E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3C4FF-7A0B-704C-8229-56953AA7C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8DB168-9ACA-1947-B88D-9554E7784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39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E2632-EC2B-0648-819D-81F8F8796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32199-BC31-D142-900E-242B9E1187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CB3322-D8B7-3244-9DBB-DDFB22C830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61CC52-C156-A64D-8313-61378FC8E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8EF625-16F3-B142-8464-FFB5F6509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45B92-BBAF-ED4D-800B-0CC961BC3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CA95F-0055-F24B-992A-75BD5E4CC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23BD9C-52CF-D840-B4A5-8544CB201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DE74B2-7A2A-7246-8A51-8942F7A887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D75EA9-3801-5140-9599-AB00E330AF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C6B512-6FD5-3F48-AC5E-3D4D4A9669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19DDFE-F5D9-4A4E-B3BA-9BE878A9D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767565-BD88-F546-86CA-9EDB4AFFF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9DE887-7835-264A-A7F0-6A454A9BD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424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816C3-5BE1-2742-820A-527714DC4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23095D-34C8-0649-A297-7ED31D76E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22D41D-7D4E-F74B-B62A-19566FCCD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610767-EB95-234F-ADD4-00A47DF09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079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4BD776-6734-1845-A6BA-7F6B1570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45BBAF-FF6E-2349-8FCB-1F75392F6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5A9EDF-A1C3-E44E-A271-554BF4E9A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438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2D9D0-01FB-954F-911D-6C5D93CBD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1EF25-486E-AE4C-8B3E-6752AF905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A326B0-0B5F-0A4D-A18E-701554385D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DEC12D-BE1E-F44D-8CC2-C861E2C9F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B7813D-AB30-5E48-AEB6-619ADC401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DF114-9879-ED41-AB76-ED347F106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0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49D6B-1FBD-5F40-A03E-870F3E816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C0500B-05A8-E440-AE25-F6861BD8D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AEA514-883C-4349-B614-E22221A28C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82E1B3-507D-B448-AFA8-741942450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D6B8D-F8CF-7246-B032-A6D1E75B7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685CF-4F76-5B42-BC37-8346A1D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9DEE5-8D30-3C44-802D-2019D95D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34FF54-DB44-E64B-B74D-6755FB8CCF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48201-5465-6A47-A721-CB3A5A1A4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5800E-ACAC-C84F-BDC7-917166CD8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CCEAF2-D777-0345-927D-E8076BF3A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7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261393-D546-AC41-81B1-713DDA1BB5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4CADA7-7A9A-744E-A3E3-5EBDC04732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17392-75A2-114F-89CD-ACDF5E34A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87C56-02F3-2F46-9C49-03D3A8317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06714-DEF6-8C42-B604-9B031F684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412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CD60B9-7167-4D43-8B33-31E6E5A45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DD456-53F8-A343-BED5-4DA183F34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37F83B-5891-A242-B7A6-23D5524B88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6D197-5142-BE4E-B1FB-45CC82A85F9D}" type="datetimeFigureOut">
              <a:rPr lang="en-US" smtClean="0"/>
              <a:t>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BF75D8-2A4C-C34D-B93C-A5A0E7CEB7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582D1-756D-AC40-AB85-2D3824EABC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78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/>
          <p:cNvSpPr/>
          <p:nvPr/>
        </p:nvSpPr>
        <p:spPr>
          <a:xfrm rot="5400000">
            <a:off x="9356121" y="-441948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414017" y="4699226"/>
            <a:ext cx="2416502" cy="940858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Painting</a:t>
            </a:r>
            <a:r>
              <a:rPr lang="en-GB" sz="900" dirty="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Composition, perspective, Atmosphere, highlight, Complimentary/contrasting, abstract, expression, technique, Tertiary, Colour wash</a:t>
            </a:r>
          </a:p>
          <a:p>
            <a:pPr lvl="0" algn="ctr"/>
            <a:endParaRPr lang="en-GB" sz="1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172063" y="5665287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Printing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Relief, Poly Blocks, Mono, Resist Printing, Impressed , Overlays, Media, Block, printing, Layering, Texture </a:t>
            </a:r>
          </a:p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6" name="Block Arc 55"/>
          <p:cNvSpPr/>
          <p:nvPr/>
        </p:nvSpPr>
        <p:spPr>
          <a:xfrm rot="16200000">
            <a:off x="1240951" y="731387"/>
            <a:ext cx="2359157" cy="2862044"/>
          </a:xfrm>
          <a:prstGeom prst="blockArc">
            <a:avLst>
              <a:gd name="adj1" fmla="val 10775961"/>
              <a:gd name="adj2" fmla="val 2312"/>
              <a:gd name="adj3" fmla="val 49992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 rot="16200000">
            <a:off x="-2053242" y="3205901"/>
            <a:ext cx="5019780" cy="49683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lIns="65314" tIns="32657" rIns="65314" bIns="32657" anchor="t">
            <a:spAutoFit/>
          </a:bodyPr>
          <a:lstStyle/>
          <a:p>
            <a:pPr algn="ctr"/>
            <a:r>
              <a:rPr lang="en-US" sz="2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Art &amp; Design Vocabulary Journey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901649" y="5665287"/>
            <a:ext cx="2394115" cy="9872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Drawing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Composition, Scale, Proportion, Tonal contrast, Perspective, Foreground, Background, Middle ground, Abstract, Architecture </a:t>
            </a:r>
          </a:p>
          <a:p>
            <a:pPr lvl="0" algn="ctr"/>
            <a:endParaRPr lang="en-GB" sz="9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800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436402" y="5648106"/>
            <a:ext cx="2394115" cy="9872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Sculpture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Space, Mass, Coils, Slips, slabs, Intricate patterns, Media, Malleable, </a:t>
            </a:r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Shape, Form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162722" y="4724429"/>
            <a:ext cx="2403455" cy="94085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Textiles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Batik, </a:t>
            </a:r>
            <a:r>
              <a:rPr lang="en-GB" sz="9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Tjanting</a:t>
            </a:r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, Wax Resist, Fabric, Technique, Quilting, Effect, Texture, Thread, Textiles </a:t>
            </a:r>
          </a:p>
          <a:p>
            <a:pPr lvl="0" algn="ctr"/>
            <a:endParaRPr lang="en-GB" sz="1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7901649" y="4736166"/>
            <a:ext cx="2394115" cy="940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Collage/Digital Media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Collage, Assortment, Construct, Texture, Technique, Composition, Portray, Depict, Highlights, Medium</a:t>
            </a:r>
          </a:p>
          <a:p>
            <a:pPr lvl="0" algn="ctr"/>
            <a:endParaRPr lang="en-GB" sz="1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7887316" y="2451068"/>
            <a:ext cx="2422779" cy="94085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Collage &amp; Photography 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Tearing, Overlapping, Experiment, Assemble, Image, Textures, Visual, Represent, Texture, Mixed-media </a:t>
            </a:r>
          </a:p>
          <a:p>
            <a:pPr lvl="0" algn="ctr"/>
            <a:endParaRPr lang="en-GB" sz="1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7901649" y="3404736"/>
            <a:ext cx="2422780" cy="9872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LKS2– Drawing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Grades of pencil, Symmetry, Refine, alter, Tint, Hue </a:t>
            </a:r>
          </a:p>
          <a:p>
            <a:pPr lvl="0" algn="ctr"/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lvl="0" algn="ctr"/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62722" y="2423507"/>
            <a:ext cx="2399366" cy="940858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Textiles</a:t>
            </a:r>
            <a:endParaRPr lang="en-GB" sz="8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Recycled materials, Fabrics, Aesthetics, Weaving, Loom, Joining, Stitching, Threads, Inspired, Interlacing</a:t>
            </a:r>
          </a:p>
          <a:p>
            <a:pPr lvl="0" algn="ctr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5162722" y="3364365"/>
            <a:ext cx="2392163" cy="9872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Printing</a:t>
            </a:r>
            <a:endParaRPr lang="en-GB" sz="9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Pattern, Repetition, Design Process, Observation, Interlocking, Mono Prints, Printing roller, Aluminium foil, Etching, Engraving</a:t>
            </a:r>
          </a:p>
          <a:p>
            <a:pPr lvl="0" algn="ctr" fontAlgn="base"/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2410126" y="2426874"/>
            <a:ext cx="2367840" cy="940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Painting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Tint, hue, media, textural effect, impasto, composition, foreground, middle ground, background, abstract </a:t>
            </a:r>
          </a:p>
          <a:p>
            <a:pPr lvl="0" algn="ctr"/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2414016" y="3367732"/>
            <a:ext cx="2363950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Sculpture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Design, make, Models, Surface 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Pattern, Join. Extend 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Materials, clay, Textures, observation, sculpture  </a:t>
            </a:r>
          </a:p>
          <a:p>
            <a:pPr lvl="0" algn="ctr"/>
            <a:endParaRPr lang="en-GB" sz="900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7901649" y="23754"/>
            <a:ext cx="2422780" cy="94085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Collage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Technique, Sticking, Texture, Smooth, Rough, tearing, overlapped, cutting, design, layering</a:t>
            </a:r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 </a:t>
            </a:r>
          </a:p>
          <a:p>
            <a:pPr lvl="0" algn="ctr"/>
            <a:endParaRPr lang="en-GB" sz="800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7901649" y="958744"/>
            <a:ext cx="2408448" cy="9872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Drawing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Pattern, Thick, Thin, Broad, Fine, Sketch, Line, Shade, Layer, Smudge, Media </a:t>
            </a:r>
          </a:p>
          <a:p>
            <a:pPr lvl="0" algn="ctr"/>
            <a:endParaRPr lang="en-GB" sz="800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2393405" y="32980"/>
            <a:ext cx="2422779" cy="940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Painting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Primary Colours , Secondary Colours, Shade, Tint, Tone, Light, Dark, Colour Wheel, Texture, Mixing </a:t>
            </a:r>
          </a:p>
          <a:p>
            <a:pPr algn="ctr"/>
            <a:endParaRPr lang="en-GB" sz="1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2407737" y="973838"/>
            <a:ext cx="2422780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Sculpture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sculpt(</a:t>
            </a:r>
            <a:r>
              <a:rPr lang="en-GB" sz="9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ure</a:t>
            </a:r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) , manipulate , roll/ knead , natural , malleable, attach, assemble, 3D, construct  </a:t>
            </a:r>
          </a:p>
          <a:p>
            <a:pPr lvl="0" algn="ctr"/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5155519" y="43495"/>
            <a:ext cx="2399366" cy="940858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Textiles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Wax Crayons , Wax Resist, Technique, Observation, Line , Shape, Colour, Water colours, Palette, Darker, Lighter </a:t>
            </a:r>
          </a:p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 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160770" y="984353"/>
            <a:ext cx="2394115" cy="9872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Printing</a:t>
            </a:r>
          </a:p>
          <a:p>
            <a:pPr algn="ctr" fontAlgn="base"/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Pattern, Repeat, Print, Image, Reverse, Pressure, Decoration, Surface, Block/tile, Relief   </a:t>
            </a:r>
          </a:p>
          <a:p>
            <a:pPr lvl="0" algn="ctr"/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Curved Left Arrow 22"/>
          <p:cNvSpPr/>
          <p:nvPr/>
        </p:nvSpPr>
        <p:spPr>
          <a:xfrm>
            <a:off x="10505558" y="202838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Curved Right Arrow 23"/>
          <p:cNvSpPr/>
          <p:nvPr/>
        </p:nvSpPr>
        <p:spPr>
          <a:xfrm>
            <a:off x="1490034" y="1452350"/>
            <a:ext cx="548640" cy="162861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Block Arc 34"/>
          <p:cNvSpPr/>
          <p:nvPr/>
        </p:nvSpPr>
        <p:spPr>
          <a:xfrm rot="5400000">
            <a:off x="9337119" y="4268609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Curved Left Arrow 35"/>
          <p:cNvSpPr/>
          <p:nvPr/>
        </p:nvSpPr>
        <p:spPr>
          <a:xfrm>
            <a:off x="10635323" y="2630152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Curved Left Arrow 36"/>
          <p:cNvSpPr/>
          <p:nvPr/>
        </p:nvSpPr>
        <p:spPr>
          <a:xfrm>
            <a:off x="10625545" y="4812287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Block Arc 37"/>
          <p:cNvSpPr/>
          <p:nvPr/>
        </p:nvSpPr>
        <p:spPr>
          <a:xfrm rot="5400000">
            <a:off x="9337117" y="1983933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Curved Left Arrow 39"/>
          <p:cNvSpPr/>
          <p:nvPr/>
        </p:nvSpPr>
        <p:spPr>
          <a:xfrm>
            <a:off x="10505558" y="2687293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Block Arc 40"/>
          <p:cNvSpPr/>
          <p:nvPr/>
        </p:nvSpPr>
        <p:spPr>
          <a:xfrm rot="16200000">
            <a:off x="1258905" y="3006043"/>
            <a:ext cx="2268985" cy="2977479"/>
          </a:xfrm>
          <a:prstGeom prst="blockArc">
            <a:avLst>
              <a:gd name="adj1" fmla="val 10908656"/>
              <a:gd name="adj2" fmla="val 2312"/>
              <a:gd name="adj3" fmla="val 49992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Curved Right Arrow 42"/>
          <p:cNvSpPr/>
          <p:nvPr/>
        </p:nvSpPr>
        <p:spPr>
          <a:xfrm>
            <a:off x="1814359" y="3751312"/>
            <a:ext cx="548640" cy="162861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855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fc4dd73-3918-4af3-9ee4-513bf486aaf6" xsi:nil="true"/>
    <Image xmlns="bfc4dd73-3918-4af3-9ee4-513bf486aaf6">
      <Url xsi:nil="true"/>
      <Description xsi:nil="true"/>
    </Imag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2D18BC7FD9AF4BA899B8CF57D60A1D" ma:contentTypeVersion="14" ma:contentTypeDescription="Create a new document." ma:contentTypeScope="" ma:versionID="9cf2eb7a1c1f67d129277af27ed32ce1">
  <xsd:schema xmlns:xsd="http://www.w3.org/2001/XMLSchema" xmlns:xs="http://www.w3.org/2001/XMLSchema" xmlns:p="http://schemas.microsoft.com/office/2006/metadata/properties" xmlns:ns2="bfc4dd73-3918-4af3-9ee4-513bf486aaf6" xmlns:ns3="57071b66-d99f-467f-a4ad-bfdc1d1ddb35" targetNamespace="http://schemas.microsoft.com/office/2006/metadata/properties" ma:root="true" ma:fieldsID="8cfb84f5bc54a575ba292e4acb2869cf" ns2:_="" ns3:_="">
    <xsd:import namespace="bfc4dd73-3918-4af3-9ee4-513bf486aaf6"/>
    <xsd:import namespace="57071b66-d99f-467f-a4ad-bfdc1d1ddb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Image" minOccurs="0"/>
                <xsd:element ref="ns2:MediaServiceAutoKeyPoints" minOccurs="0"/>
                <xsd:element ref="ns2:MediaServiceKeyPoints" minOccurs="0"/>
                <xsd:element ref="ns2:_Flow_SignoffStatu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c4dd73-3918-4af3-9ee4-513bf486aa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Image" ma:index="10" nillable="true" ma:displayName="Image" ma:format="Hyperlink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Flow_SignoffStatus" ma:index="13" nillable="true" ma:displayName="Sign-off status" ma:internalName="Sign_x002d_off_x0020_status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071b66-d99f-467f-a4ad-bfdc1d1ddb3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9EEC1D6-288E-4918-AB20-AE3E51C57B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4E77C5-8E77-45D2-9E00-F8FA7408662F}">
  <ds:schemaRefs>
    <ds:schemaRef ds:uri="http://www.w3.org/XML/1998/namespace"/>
    <ds:schemaRef ds:uri="http://schemas.microsoft.com/office/2006/metadata/properties"/>
    <ds:schemaRef ds:uri="http://schemas.microsoft.com/office/2006/documentManagement/types"/>
    <ds:schemaRef ds:uri="57071b66-d99f-467f-a4ad-bfdc1d1ddb35"/>
    <ds:schemaRef ds:uri="http://purl.org/dc/elements/1.1/"/>
    <ds:schemaRef ds:uri="bfc4dd73-3918-4af3-9ee4-513bf486aaf6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71C22B66-C4F2-4499-8710-BCA49BF57F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c4dd73-3918-4af3-9ee4-513bf486aaf6"/>
    <ds:schemaRef ds:uri="57071b66-d99f-467f-a4ad-bfdc1d1ddb3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438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Segoe UI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Black</dc:creator>
  <cp:lastModifiedBy>Dave Catt</cp:lastModifiedBy>
  <cp:revision>55</cp:revision>
  <dcterms:created xsi:type="dcterms:W3CDTF">2020-05-01T12:28:07Z</dcterms:created>
  <dcterms:modified xsi:type="dcterms:W3CDTF">2023-01-11T16:44:58Z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0x0101000D2D18BC7FD9AF4BA899B8CF57D60A1D</vt:lpwstr>
  </property>
</Properties>
</file>