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5B6209-1757-4FDB-A2C3-CFD70E9189B0}" v="584" dt="2023-01-27T12:18:52.057"/>
    <p1510:client id="{2191D2CD-BA97-C4FA-7D7A-B3A83491BD2F}" v="3" dt="2020-10-23T10:48:27.704"/>
    <p1510:client id="{22D1629A-17FD-37F8-A64A-EF94FC0CBB20}" v="1" dt="2023-06-06T12:31:52.009"/>
    <p1510:client id="{44BD260C-8B3A-CA48-D26A-05003F167696}" v="10" dt="2023-06-07T13:46:12.512"/>
    <p1510:client id="{6100BC19-AFAE-1912-E849-DC1C8519B4A2}" v="515" dt="2023-01-26T14:56:09.538"/>
    <p1510:client id="{6B39BAD3-F235-FAEA-FA29-F29D6F462AF2}" v="41" dt="2023-03-30T14:19:19.993"/>
    <p1510:client id="{6E53EDC3-5AC1-C0D8-78A1-92E4CD3DBC10}" v="373" dt="2023-01-27T15:33:44.982"/>
    <p1510:client id="{A60CCE8D-0DA4-427D-CEF1-21262CC9B827}" v="4" dt="2023-03-30T13:44:08.622"/>
    <p1510:client id="{AF7675E8-7DB5-4421-9DD2-B05C1FE3D85B}" v="12" dt="2023-03-30T08:37:13.34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108" y="5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AE93F-8BAD-5145-BCD0-DA52E8DA03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9901B5-860D-BD4C-B6FA-3C1201BD49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0A4B14-3395-2446-8502-03C44021B9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0B48A8-CE92-0448-8E2F-7C0478662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B1BE58-54C8-7348-9596-E5F17E74A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34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55F80-88D2-7E4F-9588-8B9DB665B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23E140-BE6F-754B-912C-E763BE0823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BC9EE5-8343-7843-9B56-249C44CD2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F7FBB7-FA15-0D48-9DCA-E7511CF90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97E47D-5EF9-CA40-971B-5B6739474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702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0BF218-2439-5B4B-AB03-4014DD26A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87B499-F257-E647-987A-760FCCBE4E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400590-D0E4-DC4F-92A4-248793A6E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43C4FF-7A0B-704C-8229-56953AA7C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8DB168-9ACA-1947-B88D-9554E7784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939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E2632-EC2B-0648-819D-81F8F8796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732199-BC31-D142-900E-242B9E1187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CB3322-D8B7-3244-9DBB-DDFB22C830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61CC52-C156-A64D-8313-61378FC8E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8EF625-16F3-B142-8464-FFB5F6509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45B92-BBAF-ED4D-800B-0CC961BC3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834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2CA95F-0055-F24B-992A-75BD5E4CC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23BD9C-52CF-D840-B4A5-8544CB2019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DE74B2-7A2A-7246-8A51-8942F7A887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D75EA9-3801-5140-9599-AB00E330AF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C6B512-6FD5-3F48-AC5E-3D4D4A9669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19DDFE-F5D9-4A4E-B3BA-9BE878A9D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767565-BD88-F546-86CA-9EDB4AFFF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D9DE887-7835-264A-A7F0-6A454A9BD4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424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816C3-5BE1-2742-820A-527714DC4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23095D-34C8-0649-A297-7ED31D76E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22D41D-7D4E-F74B-B62A-19566FCCD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610767-EB95-234F-ADD4-00A47DF09A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079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4BD776-6734-1845-A6BA-7F6B1570D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45BBAF-FF6E-2349-8FCB-1F75392F6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5A9EDF-A1C3-E44E-A271-554BF4E9A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438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02D9D0-01FB-954F-911D-6C5D93CBD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1EF25-486E-AE4C-8B3E-6752AF9057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A326B0-0B5F-0A4D-A18E-701554385D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DEC12D-BE1E-F44D-8CC2-C861E2C9F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B7813D-AB30-5E48-AEB6-619ADC401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3DF114-9879-ED41-AB76-ED347F106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780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149D6B-1FBD-5F40-A03E-870F3E816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C0500B-05A8-E440-AE25-F6861BD8D8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AEA514-883C-4349-B614-E22221A28C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82E1B3-507D-B448-AFA8-741942450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4D6B8D-F8CF-7246-B032-A6D1E75B70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5685CF-4F76-5B42-BC37-8346A1D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71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9DEE5-8D30-3C44-802D-2019D95D1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34FF54-DB44-E64B-B74D-6755FB8CCF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048201-5465-6A47-A721-CB3A5A1A4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65800E-ACAC-C84F-BDC7-917166CD8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CCEAF2-D777-0345-927D-E8076BF3A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76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261393-D546-AC41-81B1-713DDA1BB5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4CADA7-7A9A-744E-A3E3-5EBDC04732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17392-75A2-114F-89CD-ACDF5E34A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387C56-02F3-2F46-9C49-03D3A83179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706714-DEF6-8C42-B604-9B031F684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412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CD60B9-7167-4D43-8B33-31E6E5A45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6DD456-53F8-A343-BED5-4DA183F347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37F83B-5891-A242-B7A6-23D5524B88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E6D197-5142-BE4E-B1FB-45CC82A85F9D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BF75D8-2A4C-C34D-B93C-A5A0E7CEB7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E582D1-756D-AC40-AB85-2D3824EABC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785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lock Arc 4"/>
          <p:cNvSpPr/>
          <p:nvPr/>
        </p:nvSpPr>
        <p:spPr>
          <a:xfrm rot="5400000">
            <a:off x="9356121" y="-441948"/>
            <a:ext cx="1945956" cy="2881070"/>
          </a:xfrm>
          <a:prstGeom prst="blockArc">
            <a:avLst>
              <a:gd name="adj1" fmla="val 10782888"/>
              <a:gd name="adj2" fmla="val 2468"/>
              <a:gd name="adj3" fmla="val 4999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0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414017" y="4699226"/>
            <a:ext cx="2416502" cy="9408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UKS2 – Trade across the globe</a:t>
            </a:r>
          </a:p>
          <a:p>
            <a:pPr algn="ctr"/>
            <a:endParaRPr lang="en-GB" sz="1000" b="1">
              <a:solidFill>
                <a:schemeClr val="accent6">
                  <a:lumMod val="75000"/>
                </a:schemeClr>
              </a:solidFill>
              <a:latin typeface="Century Gothic"/>
            </a:endParaRPr>
          </a:p>
          <a:p>
            <a:pPr lvl="0" algn="ctr"/>
            <a:r>
              <a:rPr lang="en-GB" sz="1000">
                <a:solidFill>
                  <a:schemeClr val="tx1"/>
                </a:solidFill>
                <a:latin typeface="Century Gothic"/>
              </a:rPr>
              <a:t>Port, global gateway, fair trade, economy, resources, injustices, globalisation, distribution,.</a:t>
            </a:r>
            <a:endParaRPr lang="en-GB" sz="1000" b="1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172063" y="5665287"/>
            <a:ext cx="2394115" cy="987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UKS2 – Mountains and Rivers</a:t>
            </a:r>
            <a:endParaRPr lang="en-GB">
              <a:solidFill>
                <a:schemeClr val="accent6">
                  <a:lumMod val="75000"/>
                </a:schemeClr>
              </a:solidFill>
              <a:cs typeface="Calibri"/>
            </a:endParaRPr>
          </a:p>
          <a:p>
            <a:pPr lvl="0" algn="ctr"/>
            <a:endParaRPr lang="en-GB" sz="1000" b="1">
              <a:solidFill>
                <a:schemeClr val="accent6">
                  <a:lumMod val="75000"/>
                </a:schemeClr>
              </a:solidFill>
              <a:latin typeface="Century Gothic"/>
            </a:endParaRP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</a:rPr>
              <a:t>Source, tributary, estuary, valley, peak, summit, erosion, deposition, altitude, sea-level, </a:t>
            </a:r>
            <a:endParaRPr lang="en-GB" sz="10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6" name="Block Arc 55"/>
          <p:cNvSpPr/>
          <p:nvPr/>
        </p:nvSpPr>
        <p:spPr>
          <a:xfrm rot="16200000">
            <a:off x="1240951" y="731387"/>
            <a:ext cx="2359157" cy="2862044"/>
          </a:xfrm>
          <a:prstGeom prst="blockArc">
            <a:avLst>
              <a:gd name="adj1" fmla="val 10775961"/>
              <a:gd name="adj2" fmla="val 2312"/>
              <a:gd name="adj3" fmla="val 49992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0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 rot="16200000">
            <a:off x="-2487778" y="3130978"/>
            <a:ext cx="5783002" cy="5936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65314" tIns="32657" rIns="65314" bIns="32657">
            <a:spAutoFit/>
          </a:bodyPr>
          <a:lstStyle/>
          <a:p>
            <a:pPr algn="ctr"/>
            <a:r>
              <a:rPr lang="en-US" sz="3429" b="1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Geography Vocabulary Journey</a:t>
            </a:r>
          </a:p>
        </p:txBody>
      </p:sp>
      <p:sp>
        <p:nvSpPr>
          <p:cNvPr id="63" name="Rectangle 62"/>
          <p:cNvSpPr/>
          <p:nvPr/>
        </p:nvSpPr>
        <p:spPr>
          <a:xfrm>
            <a:off x="7887316" y="5709144"/>
            <a:ext cx="2394115" cy="987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UKS2 –Looking after our land</a:t>
            </a:r>
          </a:p>
          <a:p>
            <a:pPr algn="ctr"/>
            <a:endParaRPr lang="en-GB" sz="1000">
              <a:solidFill>
                <a:schemeClr val="tx1"/>
              </a:solidFill>
              <a:latin typeface="Century Gothic"/>
            </a:endParaRP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</a:rPr>
              <a:t>Disposition, erosion, renewable energy, undercutting, physical processes, natural processes </a:t>
            </a:r>
          </a:p>
          <a:p>
            <a:pPr algn="ctr"/>
            <a:endParaRPr lang="en-GB" sz="100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2436402" y="5648106"/>
            <a:ext cx="2394115" cy="987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UKS2 – Natural disasters</a:t>
            </a:r>
          </a:p>
          <a:p>
            <a:pPr algn="ctr"/>
            <a:endParaRPr lang="en-GB" sz="1000" b="1">
              <a:solidFill>
                <a:schemeClr val="accent6">
                  <a:lumMod val="75000"/>
                </a:schemeClr>
              </a:solidFill>
              <a:latin typeface="Century Gothic"/>
            </a:endParaRP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</a:rPr>
              <a:t>Tectonic plates, tsunami, fluvial (river flooding), pluvial (rainwater), emergency relief, shelter box.</a:t>
            </a:r>
          </a:p>
          <a:p>
            <a:pPr lvl="0" algn="ctr"/>
            <a:endParaRPr lang="en-GB" sz="1000" b="1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5162722" y="4724429"/>
            <a:ext cx="2403455" cy="9408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UKS2 – Brazil</a:t>
            </a:r>
          </a:p>
          <a:p>
            <a:pPr algn="ctr"/>
            <a:endParaRPr lang="en-GB" sz="1000" b="1">
              <a:solidFill>
                <a:schemeClr val="accent6">
                  <a:lumMod val="75000"/>
                </a:schemeClr>
              </a:solidFill>
              <a:latin typeface="Century Gothic"/>
            </a:endParaRP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</a:rPr>
              <a:t>Tropical, urbanisations, favelas, overcrowding, economy, economic activity.</a:t>
            </a:r>
          </a:p>
        </p:txBody>
      </p:sp>
      <p:sp>
        <p:nvSpPr>
          <p:cNvPr id="80" name="Rectangle 79"/>
          <p:cNvSpPr/>
          <p:nvPr/>
        </p:nvSpPr>
        <p:spPr>
          <a:xfrm>
            <a:off x="7901649" y="4736166"/>
            <a:ext cx="2394115" cy="9408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UKS2 – Biomes in California</a:t>
            </a:r>
          </a:p>
          <a:p>
            <a:pPr algn="ctr"/>
            <a:endParaRPr lang="en-GB" sz="1000" b="1">
              <a:solidFill>
                <a:schemeClr val="accent6">
                  <a:lumMod val="75000"/>
                </a:schemeClr>
              </a:solidFill>
              <a:latin typeface="Century Gothic"/>
            </a:endParaRPr>
          </a:p>
          <a:p>
            <a:pPr algn="ctr" fontAlgn="base"/>
            <a:r>
              <a:rPr lang="en-GB" sz="1000">
                <a:solidFill>
                  <a:schemeClr val="tx1"/>
                </a:solidFill>
                <a:latin typeface="Century Gothic"/>
              </a:rPr>
              <a:t>States , Biome, Forests biomes, Grassland biomes, Deserts biomes </a:t>
            </a:r>
          </a:p>
          <a:p>
            <a:pPr algn="ctr" fontAlgn="base"/>
            <a:r>
              <a:rPr lang="en-GB" sz="1000">
                <a:solidFill>
                  <a:schemeClr val="tx1"/>
                </a:solidFill>
                <a:latin typeface="Century Gothic"/>
              </a:rPr>
              <a:t>Chaparral biomes, Aquatic biomes </a:t>
            </a:r>
          </a:p>
          <a:p>
            <a:pPr algn="ctr" fontAlgn="base"/>
            <a:r>
              <a:rPr lang="en-GB" sz="1000">
                <a:solidFill>
                  <a:schemeClr val="tx1"/>
                </a:solidFill>
                <a:latin typeface="Century Gothic"/>
              </a:rPr>
              <a:t>Ecosystem , terrain </a:t>
            </a:r>
          </a:p>
        </p:txBody>
      </p:sp>
      <p:sp>
        <p:nvSpPr>
          <p:cNvPr id="81" name="Rectangle 80"/>
          <p:cNvSpPr/>
          <p:nvPr/>
        </p:nvSpPr>
        <p:spPr>
          <a:xfrm>
            <a:off x="7887316" y="2451068"/>
            <a:ext cx="2422779" cy="9408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LKS2 – Rural and Urban UK</a:t>
            </a:r>
          </a:p>
          <a:p>
            <a:pPr algn="ctr"/>
            <a:endParaRPr lang="en-GB" sz="1000" b="1">
              <a:solidFill>
                <a:schemeClr val="accent6">
                  <a:lumMod val="75000"/>
                </a:schemeClr>
              </a:solidFill>
              <a:latin typeface="Century Gothic"/>
            </a:endParaRP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</a:rPr>
              <a:t>Rural, urban, settlements, countryside, amenities, county, symbols, OS Maps, OS Symbols </a:t>
            </a:r>
            <a:endParaRPr lang="en-GB" sz="10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7894483" y="3402096"/>
            <a:ext cx="2422780" cy="987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LKS2– Global Caretakers</a:t>
            </a:r>
          </a:p>
          <a:p>
            <a:pPr algn="ctr"/>
            <a:endParaRPr lang="en-GB" sz="1000" b="1">
              <a:solidFill>
                <a:schemeClr val="tx1"/>
              </a:solidFill>
              <a:latin typeface="Century Gothic"/>
            </a:endParaRPr>
          </a:p>
          <a:p>
            <a:pPr algn="ctr"/>
            <a:r>
              <a:rPr lang="en-GB" sz="900">
                <a:solidFill>
                  <a:schemeClr val="tx1"/>
                </a:solidFill>
                <a:latin typeface="Century Gothic"/>
              </a:rPr>
              <a:t>tropics of cancer, tropic of Capricorn, icecaps, pollution, emissions, glacier, drought, greenhouse gasses, renewable energy, biodegradable.</a:t>
            </a:r>
            <a:endParaRPr lang="en-GB" sz="900">
              <a:solidFill>
                <a:schemeClr val="tx1"/>
              </a:solidFill>
              <a:cs typeface="Calibri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62722" y="2423507"/>
            <a:ext cx="2399366" cy="9408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LKS2 – Naples</a:t>
            </a:r>
          </a:p>
          <a:p>
            <a:pPr algn="ctr"/>
            <a:endParaRPr lang="en-GB" sz="1000" b="1">
              <a:solidFill>
                <a:schemeClr val="accent6">
                  <a:lumMod val="75000"/>
                </a:schemeClr>
              </a:solidFill>
              <a:latin typeface="Century Gothic"/>
            </a:endParaRP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</a:rPr>
              <a:t>Volcano, Mediterranean Climate, Eruption, Magma, Community, network, settlement, land use, coastline, </a:t>
            </a:r>
          </a:p>
          <a:p>
            <a:pPr algn="ctr"/>
            <a:endParaRPr lang="en-GB" sz="100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5150432" y="3364365"/>
            <a:ext cx="2404453" cy="112240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LKS2 – Rainforests</a:t>
            </a:r>
          </a:p>
          <a:p>
            <a:pPr algn="ctr"/>
            <a:endParaRPr lang="en-GB" sz="1000" b="1">
              <a:solidFill>
                <a:schemeClr val="accent6">
                  <a:lumMod val="75000"/>
                </a:schemeClr>
              </a:solidFill>
              <a:latin typeface="Century Gothic"/>
            </a:endParaRP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</a:rPr>
              <a:t>Southern hemisphere, northern hemisphere, tropics, temperate, tropical, emergent, canopy, forest floor,  understory, deforestation.</a:t>
            </a:r>
          </a:p>
          <a:p>
            <a:pPr algn="ctr"/>
            <a:endParaRPr lang="en-GB" sz="1000" b="1">
              <a:solidFill>
                <a:srgbClr val="548235"/>
              </a:solidFill>
              <a:latin typeface="Century Gothic"/>
            </a:endParaRPr>
          </a:p>
          <a:p>
            <a:pPr lvl="0" algn="ctr"/>
            <a:r>
              <a:rPr lang="en-GB" sz="1000">
                <a:solidFill>
                  <a:srgbClr val="FFFFFF"/>
                </a:solidFill>
                <a:latin typeface="Century Gothic"/>
              </a:rPr>
              <a:t>Southern</a:t>
            </a:r>
          </a:p>
        </p:txBody>
      </p:sp>
      <p:sp>
        <p:nvSpPr>
          <p:cNvPr id="85" name="Rectangle 84"/>
          <p:cNvSpPr/>
          <p:nvPr/>
        </p:nvSpPr>
        <p:spPr>
          <a:xfrm>
            <a:off x="2410126" y="2426874"/>
            <a:ext cx="2367840" cy="9408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LKS2 – Where I am in Europe</a:t>
            </a:r>
          </a:p>
          <a:p>
            <a:pPr algn="ctr"/>
            <a:endParaRPr lang="en-GB" sz="1000" b="1">
              <a:solidFill>
                <a:schemeClr val="accent6">
                  <a:lumMod val="75000"/>
                </a:schemeClr>
              </a:solidFill>
              <a:latin typeface="Century Gothic"/>
            </a:endParaRPr>
          </a:p>
          <a:p>
            <a:pPr algn="ctr" fontAlgn="base"/>
            <a:r>
              <a:rPr lang="en-GB" sz="1000">
                <a:solidFill>
                  <a:schemeClr val="tx1"/>
                </a:solidFill>
                <a:latin typeface="Century Gothic"/>
              </a:rPr>
              <a:t>Time zones, Greenwich meantime, borders, tourist, tourism, population, mountain range, climate</a:t>
            </a:r>
          </a:p>
        </p:txBody>
      </p:sp>
      <p:sp>
        <p:nvSpPr>
          <p:cNvPr id="86" name="Rectangle 85"/>
          <p:cNvSpPr/>
          <p:nvPr/>
        </p:nvSpPr>
        <p:spPr>
          <a:xfrm>
            <a:off x="2414016" y="3367732"/>
            <a:ext cx="2363950" cy="987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LKS2 – Extreme Earth (Volcanoes)</a:t>
            </a:r>
          </a:p>
          <a:p>
            <a:pPr algn="ctr"/>
            <a:endParaRPr lang="en-GB" sz="1000" b="1">
              <a:solidFill>
                <a:schemeClr val="accent6">
                  <a:lumMod val="75000"/>
                </a:schemeClr>
              </a:solidFill>
              <a:latin typeface="Century Gothic"/>
            </a:endParaRPr>
          </a:p>
          <a:p>
            <a:pPr algn="ctr" fontAlgn="base"/>
            <a:r>
              <a:rPr lang="en-GB" sz="1000">
                <a:solidFill>
                  <a:schemeClr val="tx1"/>
                </a:solidFill>
                <a:latin typeface="Century Gothic"/>
              </a:rPr>
              <a:t>Core, tectonic plates, mantle, crust, magma, crater, earthquake, epicentre. dormant, molten, seismic  </a:t>
            </a:r>
          </a:p>
          <a:p>
            <a:pPr lvl="0" algn="ctr"/>
            <a:endParaRPr lang="en-GB" sz="1000" b="1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7901649" y="23754"/>
            <a:ext cx="2422780" cy="9408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KS1 – Why different weather?</a:t>
            </a:r>
          </a:p>
          <a:p>
            <a:pPr lvl="0" algn="ctr"/>
            <a:endParaRPr lang="en-GB" sz="1000" b="1">
              <a:solidFill>
                <a:srgbClr val="0070C0"/>
              </a:solidFill>
              <a:latin typeface="Century Gothic" panose="020B0502020202020204" pitchFamily="34" charset="0"/>
            </a:endParaRPr>
          </a:p>
          <a:p>
            <a:pPr algn="ctr" fontAlgn="base"/>
            <a:r>
              <a:rPr lang="en-GB" sz="1000">
                <a:solidFill>
                  <a:schemeClr val="tx1"/>
                </a:solidFill>
                <a:latin typeface="Century Gothic"/>
              </a:rPr>
              <a:t>Temperature, forecast, thermometer, rain gauge, wind vane, weather, fog, sleet, hailstone, snow</a:t>
            </a:r>
          </a:p>
          <a:p>
            <a:pPr lvl="0" algn="ctr"/>
            <a:endParaRPr lang="en-GB" sz="1000" b="1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7901649" y="958744"/>
            <a:ext cx="2408448" cy="987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KS1 – Let’s go global</a:t>
            </a:r>
          </a:p>
          <a:p>
            <a:pPr algn="ctr"/>
            <a:endParaRPr lang="en-GB" sz="1000" b="1">
              <a:solidFill>
                <a:schemeClr val="accent6">
                  <a:lumMod val="75000"/>
                </a:schemeClr>
              </a:solidFill>
              <a:latin typeface="Century Gothic"/>
            </a:endParaRPr>
          </a:p>
          <a:p>
            <a:pPr algn="ctr"/>
            <a:r>
              <a:rPr lang="en-GB" sz="1000" dirty="0">
                <a:solidFill>
                  <a:schemeClr val="tx1"/>
                </a:solidFill>
                <a:latin typeface="Century Gothic"/>
              </a:rPr>
              <a:t>continent, globe, location, atlas, ocean,  world, compass </a:t>
            </a:r>
            <a:r>
              <a:rPr lang="en-GB" sz="1000">
                <a:solidFill>
                  <a:schemeClr val="tx1"/>
                </a:solidFill>
                <a:latin typeface="Century Gothic"/>
              </a:rPr>
              <a:t>points, compass</a:t>
            </a:r>
            <a:endParaRPr lang="en-GB" sz="1000">
              <a:solidFill>
                <a:schemeClr val="tx1"/>
              </a:solidFill>
              <a:latin typeface="Century Gothic"/>
              <a:cs typeface="Calibri"/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2393405" y="32980"/>
            <a:ext cx="2422779" cy="9408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KS1 – Geography of Litherland</a:t>
            </a:r>
          </a:p>
          <a:p>
            <a:pPr algn="ctr"/>
            <a:endParaRPr lang="en-GB" sz="1000" b="1">
              <a:solidFill>
                <a:srgbClr val="0070C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</a:rPr>
              <a:t>map, symbol, aerial, local, town, landmark, village, human feature, physical feature</a:t>
            </a:r>
            <a:r>
              <a:rPr lang="en-GB" sz="1000">
                <a:latin typeface="Century Gothic"/>
              </a:rPr>
              <a:t> </a:t>
            </a:r>
            <a:endParaRPr lang="en-GB" sz="1000" b="1">
              <a:solidFill>
                <a:srgbClr val="0070C0"/>
              </a:solidFill>
              <a:latin typeface="Century Gothic"/>
            </a:endParaRPr>
          </a:p>
          <a:p>
            <a:pPr algn="ctr"/>
            <a:endParaRPr lang="en-GB" sz="1000" b="1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90" name="Rectangle 89"/>
          <p:cNvSpPr/>
          <p:nvPr/>
        </p:nvSpPr>
        <p:spPr>
          <a:xfrm>
            <a:off x="2407737" y="961548"/>
            <a:ext cx="2422780" cy="987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KS1 – Kenya</a:t>
            </a:r>
            <a:endParaRPr lang="en-US" sz="1000">
              <a:solidFill>
                <a:schemeClr val="accent6">
                  <a:lumMod val="75000"/>
                </a:schemeClr>
              </a:solidFill>
              <a:latin typeface="Century Gothic"/>
              <a:ea typeface="+mn-lt"/>
              <a:cs typeface="+mn-lt"/>
            </a:endParaRPr>
          </a:p>
          <a:p>
            <a:pPr algn="ctr"/>
            <a:endParaRPr lang="en-GB" sz="1000">
              <a:ea typeface="+mn-lt"/>
              <a:cs typeface="+mn-lt"/>
            </a:endParaRP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  <a:ea typeface="+mn-lt"/>
                <a:cs typeface="+mn-lt"/>
              </a:rPr>
              <a:t>Urban, equator, rural, feature, landscape</a:t>
            </a:r>
            <a:endParaRPr lang="en-US" sz="1000">
              <a:solidFill>
                <a:schemeClr val="tx1"/>
              </a:solidFill>
              <a:latin typeface="Century Gothic"/>
              <a:ea typeface="+mn-lt"/>
              <a:cs typeface="+mn-lt"/>
            </a:endParaRP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  <a:ea typeface="+mn-lt"/>
                <a:cs typeface="+mn-lt"/>
              </a:rPr>
              <a:t>climate, hill, vegetation, </a:t>
            </a:r>
          </a:p>
          <a:p>
            <a:pPr algn="ctr"/>
            <a:endParaRPr lang="en-GB" sz="1000">
              <a:solidFill>
                <a:schemeClr val="tx1"/>
              </a:solidFill>
              <a:latin typeface="Century Gothic"/>
            </a:endParaRPr>
          </a:p>
          <a:p>
            <a:pPr algn="ctr"/>
            <a:endParaRPr lang="en-GB" sz="1000" b="1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5155519" y="43495"/>
            <a:ext cx="2399366" cy="9408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KS1 – Where are we?</a:t>
            </a:r>
          </a:p>
          <a:p>
            <a:pPr algn="ctr" fontAlgn="base"/>
            <a:endParaRPr lang="en-GB" sz="1000">
              <a:solidFill>
                <a:schemeClr val="tx1"/>
              </a:solidFill>
              <a:latin typeface="Century Gothic"/>
              <a:cs typeface="Segoe UI"/>
            </a:endParaRP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</a:rPr>
              <a:t>city, island, sea, United Kingdom, country, government, capital city, landmark, compass points,   </a:t>
            </a:r>
            <a:endParaRPr lang="en-GB" sz="1000">
              <a:solidFill>
                <a:schemeClr val="tx1"/>
              </a:solidFill>
              <a:latin typeface="Century Gothic"/>
              <a:cs typeface="Calibri"/>
            </a:endParaRPr>
          </a:p>
        </p:txBody>
      </p:sp>
      <p:sp>
        <p:nvSpPr>
          <p:cNvPr id="92" name="Rectangle 91"/>
          <p:cNvSpPr/>
          <p:nvPr/>
        </p:nvSpPr>
        <p:spPr>
          <a:xfrm>
            <a:off x="5160770" y="984353"/>
            <a:ext cx="2394115" cy="987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KS1 – Hot and Cold around the world</a:t>
            </a:r>
            <a:endParaRPr lang="en-US" sz="1000">
              <a:solidFill>
                <a:schemeClr val="accent6">
                  <a:lumMod val="75000"/>
                </a:schemeClr>
              </a:solidFill>
              <a:ea typeface="+mn-lt"/>
              <a:cs typeface="+mn-lt"/>
            </a:endParaRPr>
          </a:p>
          <a:p>
            <a:pPr algn="ctr"/>
            <a:endParaRPr lang="en-GB" sz="1000">
              <a:ea typeface="+mn-lt"/>
              <a:cs typeface="+mn-lt"/>
            </a:endParaRP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  <a:cs typeface="Calibri"/>
              </a:rPr>
              <a:t>Equator, north pole, south pole, iceberg, desert, Northen hemisphere, Southern hemisphere.</a:t>
            </a:r>
            <a:endParaRPr lang="en-GB" sz="100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23" name="Curved Left Arrow 22"/>
          <p:cNvSpPr/>
          <p:nvPr/>
        </p:nvSpPr>
        <p:spPr>
          <a:xfrm>
            <a:off x="10505558" y="202838"/>
            <a:ext cx="548640" cy="1648339"/>
          </a:xfrm>
          <a:prstGeom prst="curvedLef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4" name="Curved Right Arrow 23"/>
          <p:cNvSpPr/>
          <p:nvPr/>
        </p:nvSpPr>
        <p:spPr>
          <a:xfrm>
            <a:off x="1490034" y="1452350"/>
            <a:ext cx="548640" cy="1628611"/>
          </a:xfrm>
          <a:prstGeom prst="curved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5" name="Block Arc 34"/>
          <p:cNvSpPr/>
          <p:nvPr/>
        </p:nvSpPr>
        <p:spPr>
          <a:xfrm rot="5400000">
            <a:off x="9337119" y="4268609"/>
            <a:ext cx="1945956" cy="2881070"/>
          </a:xfrm>
          <a:prstGeom prst="blockArc">
            <a:avLst>
              <a:gd name="adj1" fmla="val 10782888"/>
              <a:gd name="adj2" fmla="val 2468"/>
              <a:gd name="adj3" fmla="val 4999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0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6" name="Curved Left Arrow 35"/>
          <p:cNvSpPr/>
          <p:nvPr/>
        </p:nvSpPr>
        <p:spPr>
          <a:xfrm>
            <a:off x="10635323" y="2630152"/>
            <a:ext cx="548640" cy="164833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7" name="Curved Left Arrow 36"/>
          <p:cNvSpPr/>
          <p:nvPr/>
        </p:nvSpPr>
        <p:spPr>
          <a:xfrm>
            <a:off x="10625545" y="4812287"/>
            <a:ext cx="548640" cy="1648339"/>
          </a:xfrm>
          <a:prstGeom prst="curvedLef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8" name="Block Arc 37"/>
          <p:cNvSpPr/>
          <p:nvPr/>
        </p:nvSpPr>
        <p:spPr>
          <a:xfrm rot="5400000">
            <a:off x="9337117" y="1983933"/>
            <a:ext cx="1945956" cy="2881070"/>
          </a:xfrm>
          <a:prstGeom prst="blockArc">
            <a:avLst>
              <a:gd name="adj1" fmla="val 10782888"/>
              <a:gd name="adj2" fmla="val 2468"/>
              <a:gd name="adj3" fmla="val 4999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0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0" name="Curved Left Arrow 39"/>
          <p:cNvSpPr/>
          <p:nvPr/>
        </p:nvSpPr>
        <p:spPr>
          <a:xfrm>
            <a:off x="10505558" y="2687293"/>
            <a:ext cx="548640" cy="1648339"/>
          </a:xfrm>
          <a:prstGeom prst="curvedLef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1" name="Block Arc 40"/>
          <p:cNvSpPr/>
          <p:nvPr/>
        </p:nvSpPr>
        <p:spPr>
          <a:xfrm rot="16200000">
            <a:off x="1258905" y="3006043"/>
            <a:ext cx="2268985" cy="2977479"/>
          </a:xfrm>
          <a:prstGeom prst="blockArc">
            <a:avLst>
              <a:gd name="adj1" fmla="val 10908656"/>
              <a:gd name="adj2" fmla="val 2312"/>
              <a:gd name="adj3" fmla="val 49992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0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3" name="Curved Right Arrow 42"/>
          <p:cNvSpPr/>
          <p:nvPr/>
        </p:nvSpPr>
        <p:spPr>
          <a:xfrm>
            <a:off x="1814359" y="3751312"/>
            <a:ext cx="548640" cy="1628611"/>
          </a:xfrm>
          <a:prstGeom prst="curved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1000">
              <a:solidFill>
                <a:schemeClr val="tx1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12267747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2D18BC7FD9AF4BA899B8CF57D60A1D" ma:contentTypeVersion="17" ma:contentTypeDescription="Create a new document." ma:contentTypeScope="" ma:versionID="1553585708c9a20723724968d0c2d515">
  <xsd:schema xmlns:xsd="http://www.w3.org/2001/XMLSchema" xmlns:xs="http://www.w3.org/2001/XMLSchema" xmlns:p="http://schemas.microsoft.com/office/2006/metadata/properties" xmlns:ns2="bfc4dd73-3918-4af3-9ee4-513bf486aaf6" xmlns:ns3="57071b66-d99f-467f-a4ad-bfdc1d1ddb35" targetNamespace="http://schemas.microsoft.com/office/2006/metadata/properties" ma:root="true" ma:fieldsID="2930386eff5d8b90a32da6c8054a12c1" ns2:_="" ns3:_="">
    <xsd:import namespace="bfc4dd73-3918-4af3-9ee4-513bf486aaf6"/>
    <xsd:import namespace="57071b66-d99f-467f-a4ad-bfdc1d1ddb3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Image" minOccurs="0"/>
                <xsd:element ref="ns2:MediaServiceAutoKeyPoints" minOccurs="0"/>
                <xsd:element ref="ns2:MediaServiceKeyPoints" minOccurs="0"/>
                <xsd:element ref="ns2:_Flow_SignoffStatu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c4dd73-3918-4af3-9ee4-513bf486aaf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Image" ma:index="10" nillable="true" ma:displayName="Image" ma:format="Hyperlink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Flow_SignoffStatus" ma:index="13" nillable="true" ma:displayName="Sign-off status" ma:internalName="Sign_x002d_off_x0020_status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28dc3b29-df34-4d7c-9005-6dba83765c2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071b66-d99f-467f-a4ad-bfdc1d1ddb35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a9b27ee-097c-4868-b97e-7ab42726d199}" ma:internalName="TaxCatchAll" ma:showField="CatchAllData" ma:web="57071b66-d99f-467f-a4ad-bfdc1d1ddb3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bfc4dd73-3918-4af3-9ee4-513bf486aaf6" xsi:nil="true"/>
    <Image xmlns="bfc4dd73-3918-4af3-9ee4-513bf486aaf6">
      <Url xsi:nil="true"/>
      <Description xsi:nil="true"/>
    </Image>
    <TaxCatchAll xmlns="57071b66-d99f-467f-a4ad-bfdc1d1ddb35" xsi:nil="true"/>
    <lcf76f155ced4ddcb4097134ff3c332f xmlns="bfc4dd73-3918-4af3-9ee4-513bf486aaf6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19EAFC-906D-4127-8482-B5214090E7A4}">
  <ds:schemaRefs>
    <ds:schemaRef ds:uri="57071b66-d99f-467f-a4ad-bfdc1d1ddb35"/>
    <ds:schemaRef ds:uri="bfc4dd73-3918-4af3-9ee4-513bf486aaf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EE4E77C5-8E77-45D2-9E00-F8FA7408662F}">
  <ds:schemaRefs>
    <ds:schemaRef ds:uri="57071b66-d99f-467f-a4ad-bfdc1d1ddb35"/>
    <ds:schemaRef ds:uri="bfc4dd73-3918-4af3-9ee4-513bf486aaf6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9EEC1D6-288E-4918-AB20-AE3E51C57B0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439</Words>
  <Application>Microsoft Office PowerPoint</Application>
  <PresentationFormat>Widescreen</PresentationFormat>
  <Paragraphs>60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Sharon Black</dc:creator>
  <cp:lastModifiedBy>Dave Catt</cp:lastModifiedBy>
  <cp:revision>6</cp:revision>
  <dcterms:created xsi:type="dcterms:W3CDTF">2020-05-01T12:28:07Z</dcterms:created>
  <dcterms:modified xsi:type="dcterms:W3CDTF">2023-06-20T07:46:52Z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0x0101000D2D18BC7FD9AF4BA899B8CF57D60A1D</vt:lpwstr>
  </property>
  <property fmtid="{D5CDD505-2E9C-101B-9397-08002B2CF9AE}" pid="3" name="MediaServiceImageTags">
    <vt:lpwstr/>
  </property>
</Properties>
</file>