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ECFF"/>
    <a:srgbClr val="FFCC00"/>
    <a:srgbClr val="99FF99"/>
    <a:srgbClr val="FF99FF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74" autoAdjust="0"/>
    <p:restoredTop sz="94660"/>
  </p:normalViewPr>
  <p:slideViewPr>
    <p:cSldViewPr snapToGrid="0">
      <p:cViewPr varScale="1">
        <p:scale>
          <a:sx n="72" d="100"/>
          <a:sy n="72" d="100"/>
        </p:scale>
        <p:origin x="2058" y="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19400-675A-4D4B-93DD-126BE595B899}" type="datetimeFigureOut">
              <a:rPr lang="en-GB" smtClean="0"/>
              <a:t>23/05/2023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2B503-B9C5-4046-9F4C-2B21D9BA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46842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19400-675A-4D4B-93DD-126BE595B899}" type="datetimeFigureOut">
              <a:rPr lang="en-GB" smtClean="0"/>
              <a:t>23/05/2023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2B503-B9C5-4046-9F4C-2B21D9BA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4694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19400-675A-4D4B-93DD-126BE595B899}" type="datetimeFigureOut">
              <a:rPr lang="en-GB" smtClean="0"/>
              <a:t>23/05/2023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2B503-B9C5-4046-9F4C-2B21D9BA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77062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19400-675A-4D4B-93DD-126BE595B899}" type="datetimeFigureOut">
              <a:rPr lang="en-GB" smtClean="0"/>
              <a:t>23/05/2023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2B503-B9C5-4046-9F4C-2B21D9BA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84651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19400-675A-4D4B-93DD-126BE595B899}" type="datetimeFigureOut">
              <a:rPr lang="en-GB" smtClean="0"/>
              <a:t>23/05/2023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2B503-B9C5-4046-9F4C-2B21D9BA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505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19400-675A-4D4B-93DD-126BE595B899}" type="datetimeFigureOut">
              <a:rPr lang="en-GB" smtClean="0"/>
              <a:t>23/05/2023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2B503-B9C5-4046-9F4C-2B21D9BA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742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19400-675A-4D4B-93DD-126BE595B899}" type="datetimeFigureOut">
              <a:rPr lang="en-GB" smtClean="0"/>
              <a:t>23/05/2023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2B503-B9C5-4046-9F4C-2B21D9BA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0116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19400-675A-4D4B-93DD-126BE595B899}" type="datetimeFigureOut">
              <a:rPr lang="en-GB" smtClean="0"/>
              <a:t>23/05/2023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2B503-B9C5-4046-9F4C-2B21D9BA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61761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19400-675A-4D4B-93DD-126BE595B899}" type="datetimeFigureOut">
              <a:rPr lang="en-GB" smtClean="0"/>
              <a:t>23/05/2023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2B503-B9C5-4046-9F4C-2B21D9BA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11344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19400-675A-4D4B-93DD-126BE595B899}" type="datetimeFigureOut">
              <a:rPr lang="en-GB" smtClean="0"/>
              <a:t>23/05/2023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2B503-B9C5-4046-9F4C-2B21D9BA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09109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19400-675A-4D4B-93DD-126BE595B899}" type="datetimeFigureOut">
              <a:rPr lang="en-GB" smtClean="0"/>
              <a:t>23/05/2023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2B503-B9C5-4046-9F4C-2B21D9BA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82438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E19400-675A-4D4B-93DD-126BE595B899}" type="datetimeFigureOut">
              <a:rPr lang="en-GB" smtClean="0"/>
              <a:t>23/05/2023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E2B503-B9C5-4046-9F4C-2B21D9BA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5671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447F391B-FCE7-4724-8C8F-8766A9D96CD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2433765"/>
              </p:ext>
            </p:extLst>
          </p:nvPr>
        </p:nvGraphicFramePr>
        <p:xfrm>
          <a:off x="-638176" y="293603"/>
          <a:ext cx="7496176" cy="87358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76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11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276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4442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4846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7304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5375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98142">
                <a:tc rowSpan="2">
                  <a:txBody>
                    <a:bodyPr/>
                    <a:lstStyle/>
                    <a:p>
                      <a:r>
                        <a:rPr lang="en-GB" sz="800" dirty="0">
                          <a:solidFill>
                            <a:schemeClr val="bg1"/>
                          </a:solidFill>
                        </a:rPr>
                        <a:t>EYFS: Why are some things special?</a:t>
                      </a:r>
                    </a:p>
                  </a:txBody>
                  <a:tcPr vert="vert27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/>
                        <a:t>Autumn</a:t>
                      </a:r>
                      <a:r>
                        <a:rPr lang="en-GB" sz="800" baseline="0" dirty="0"/>
                        <a:t> 1</a:t>
                      </a:r>
                      <a:endParaRPr lang="en-GB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/>
                        <a:t>Autumn 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/>
                        <a:t>Spring</a:t>
                      </a:r>
                      <a:r>
                        <a:rPr lang="en-GB" sz="800" baseline="0" dirty="0"/>
                        <a:t> 1</a:t>
                      </a:r>
                      <a:endParaRPr lang="en-GB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/>
                        <a:t>Spring 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/>
                        <a:t>Summer 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/>
                        <a:t>Summer 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868">
                <a:tc vMerge="1">
                  <a:txBody>
                    <a:bodyPr/>
                    <a:lstStyle/>
                    <a:p>
                      <a:endParaRPr lang="en-GB" sz="900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solidFill>
                      <a:schemeClr val="tx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800" b="1" dirty="0"/>
                        <a:t>Special times: How and why do we celebrate? What times are special to different people and why?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GB" sz="800" b="1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800" b="1" dirty="0"/>
                        <a:t>Special stories: Why are some stories special? What special messages can we learn from stories?</a:t>
                      </a:r>
                    </a:p>
                    <a:p>
                      <a:pPr algn="ctr"/>
                      <a:endParaRPr lang="en-GB" sz="800" b="1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GB" sz="800" b="1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800" b="1" dirty="0"/>
                        <a:t>Special places: What buildings and places are special different people? OR What is special about </a:t>
                      </a:r>
                      <a:r>
                        <a:rPr lang="en-GB" sz="800" b="1"/>
                        <a:t>our world?</a:t>
                      </a:r>
                      <a:endParaRPr lang="en-GB" sz="800" b="1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GB" sz="800" b="1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68642043"/>
                  </a:ext>
                </a:extLst>
              </a:tr>
              <a:tr h="1167283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bg1"/>
                          </a:solidFill>
                        </a:rPr>
                        <a:t>CYCLE</a:t>
                      </a:r>
                      <a:r>
                        <a:rPr lang="en-GB" sz="800" b="0" baseline="0" dirty="0">
                          <a:solidFill>
                            <a:schemeClr val="bg1"/>
                          </a:solidFill>
                        </a:rPr>
                        <a:t> 1 - </a:t>
                      </a:r>
                      <a:r>
                        <a:rPr lang="en-GB" sz="800" b="0" dirty="0">
                          <a:solidFill>
                            <a:schemeClr val="bg1"/>
                          </a:solidFill>
                        </a:rPr>
                        <a:t>Y1: </a:t>
                      </a:r>
                      <a:r>
                        <a:rPr lang="en-GB" sz="800" b="0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do people say about God?</a:t>
                      </a:r>
                      <a:endParaRPr lang="en-GB" sz="800" b="0" dirty="0">
                        <a:solidFill>
                          <a:schemeClr val="bg1"/>
                        </a:solidFill>
                      </a:endParaRPr>
                    </a:p>
                    <a:p>
                      <a:pPr algn="l"/>
                      <a:endParaRPr lang="en-GB" sz="800" b="0" dirty="0">
                        <a:solidFill>
                          <a:schemeClr val="bg1"/>
                        </a:solidFill>
                      </a:endParaRPr>
                    </a:p>
                  </a:txBody>
                  <a:tcPr vert="vert27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b="1" dirty="0"/>
                        <a:t>Christianity</a:t>
                      </a:r>
                      <a:r>
                        <a:rPr lang="en-GB" sz="800" dirty="0"/>
                        <a:t> (God)</a:t>
                      </a:r>
                    </a:p>
                    <a:p>
                      <a:pPr algn="ctr"/>
                      <a:r>
                        <a:rPr lang="en-GB" sz="800" b="1" baseline="0" dirty="0"/>
                        <a:t>Why do Christians say that God is a ‘Father’?</a:t>
                      </a:r>
                    </a:p>
                    <a:p>
                      <a:pPr algn="ctr"/>
                      <a:endParaRPr lang="en-GB" sz="800" b="1" baseline="0" dirty="0"/>
                    </a:p>
                    <a:p>
                      <a:pPr algn="ctr"/>
                      <a:r>
                        <a:rPr lang="en-GB" sz="800" dirty="0"/>
                        <a:t>God</a:t>
                      </a:r>
                      <a:r>
                        <a:rPr lang="en-GB" sz="800" baseline="0" dirty="0"/>
                        <a:t> the Father,</a:t>
                      </a:r>
                    </a:p>
                    <a:p>
                      <a:pPr algn="ctr"/>
                      <a:r>
                        <a:rPr lang="en-GB" sz="800" baseline="0" dirty="0"/>
                        <a:t>prayer</a:t>
                      </a:r>
                    </a:p>
                    <a:p>
                      <a:pPr algn="ctr"/>
                      <a:endParaRPr lang="en-GB" sz="800" b="1" baseline="0" dirty="0"/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b="1" dirty="0"/>
                        <a:t>Christianity</a:t>
                      </a:r>
                      <a:r>
                        <a:rPr lang="en-GB" sz="800" dirty="0"/>
                        <a:t> (Jesus)</a:t>
                      </a:r>
                    </a:p>
                    <a:p>
                      <a:pPr algn="ctr"/>
                      <a:r>
                        <a:rPr lang="en-GB" sz="800" b="1" dirty="0"/>
                        <a:t>Why</a:t>
                      </a:r>
                      <a:r>
                        <a:rPr lang="en-GB" sz="800" b="1" baseline="0" dirty="0"/>
                        <a:t> is Jesus special to Christians?</a:t>
                      </a:r>
                    </a:p>
                    <a:p>
                      <a:pPr algn="ctr"/>
                      <a:endParaRPr lang="en-GB" sz="800" b="1" baseline="0" dirty="0"/>
                    </a:p>
                    <a:p>
                      <a:pPr algn="ctr"/>
                      <a:r>
                        <a:rPr lang="en-GB" sz="800" dirty="0"/>
                        <a:t>The nativity story,</a:t>
                      </a:r>
                    </a:p>
                    <a:p>
                      <a:pPr algn="ctr"/>
                      <a:r>
                        <a:rPr lang="en-GB" sz="800" dirty="0"/>
                        <a:t>beliefs about Jesus as God incarnate,</a:t>
                      </a:r>
                      <a:endParaRPr lang="en-GB" sz="800" baseline="0" dirty="0"/>
                    </a:p>
                    <a:p>
                      <a:pPr algn="ctr"/>
                      <a:r>
                        <a:rPr lang="en-GB" sz="800" baseline="0" dirty="0"/>
                        <a:t>Christmas</a:t>
                      </a:r>
                      <a:endParaRPr lang="en-GB" sz="800" dirty="0"/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b="1" dirty="0"/>
                        <a:t>Islam</a:t>
                      </a:r>
                    </a:p>
                    <a:p>
                      <a:pPr algn="ctr"/>
                      <a:r>
                        <a:rPr lang="en-GB" sz="800" b="1" dirty="0"/>
                        <a:t>How</a:t>
                      </a:r>
                      <a:r>
                        <a:rPr lang="en-GB" sz="800" b="1" baseline="0" dirty="0"/>
                        <a:t> might beliefs about creation affect the way people treat the world?</a:t>
                      </a:r>
                    </a:p>
                    <a:p>
                      <a:pPr algn="ctr"/>
                      <a:endParaRPr lang="en-GB" sz="800" dirty="0"/>
                    </a:p>
                    <a:p>
                      <a:pPr algn="ctr"/>
                      <a:r>
                        <a:rPr lang="en-GB" sz="800" dirty="0"/>
                        <a:t>God as creator</a:t>
                      </a:r>
                    </a:p>
                    <a:p>
                      <a:pPr algn="ctr"/>
                      <a:r>
                        <a:rPr lang="en-GB" sz="800" dirty="0"/>
                        <a:t>care for the planet</a:t>
                      </a:r>
                    </a:p>
                  </a:txBody>
                  <a:tcPr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b="1" dirty="0"/>
                        <a:t>Judaism</a:t>
                      </a:r>
                    </a:p>
                    <a:p>
                      <a:pPr algn="ctr"/>
                      <a:r>
                        <a:rPr lang="en-GB" sz="800" b="1" dirty="0"/>
                        <a:t>Why</a:t>
                      </a:r>
                      <a:r>
                        <a:rPr lang="en-GB" sz="800" b="1" baseline="0" dirty="0"/>
                        <a:t> might some people put their trust in God?</a:t>
                      </a:r>
                    </a:p>
                    <a:p>
                      <a:pPr algn="ctr"/>
                      <a:endParaRPr lang="en-GB" sz="800" b="0" dirty="0"/>
                    </a:p>
                    <a:p>
                      <a:pPr algn="ctr"/>
                      <a:r>
                        <a:rPr lang="en-GB" sz="800" b="0" dirty="0"/>
                        <a:t>God’s promise,</a:t>
                      </a:r>
                    </a:p>
                    <a:p>
                      <a:pPr algn="ctr"/>
                      <a:r>
                        <a:rPr lang="en-GB" sz="800" b="0" dirty="0"/>
                        <a:t>Noah,</a:t>
                      </a:r>
                    </a:p>
                    <a:p>
                      <a:pPr algn="ctr"/>
                      <a:r>
                        <a:rPr lang="en-GB" sz="800" b="0" dirty="0"/>
                        <a:t>Abraham,</a:t>
                      </a:r>
                    </a:p>
                    <a:p>
                      <a:pPr algn="ctr"/>
                      <a:r>
                        <a:rPr lang="en-GB" sz="800" b="0" dirty="0"/>
                        <a:t>trusting in God</a:t>
                      </a:r>
                    </a:p>
                  </a:txBody>
                  <a:tcP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b="1" dirty="0"/>
                        <a:t>Hindu dharma</a:t>
                      </a:r>
                    </a:p>
                    <a:p>
                      <a:pPr algn="ctr"/>
                      <a:r>
                        <a:rPr lang="en-GB" sz="800" b="1" dirty="0"/>
                        <a:t>What</a:t>
                      </a:r>
                      <a:r>
                        <a:rPr lang="en-GB" sz="800" b="1" baseline="0" dirty="0"/>
                        <a:t> do Hindus believe about God?</a:t>
                      </a:r>
                    </a:p>
                    <a:p>
                      <a:pPr algn="ctr"/>
                      <a:endParaRPr lang="en-GB" sz="800" b="1" baseline="0" dirty="0"/>
                    </a:p>
                    <a:p>
                      <a:pPr algn="ctr"/>
                      <a:r>
                        <a:rPr lang="en-GB" sz="800" dirty="0"/>
                        <a:t>one God in</a:t>
                      </a:r>
                      <a:r>
                        <a:rPr lang="en-GB" sz="800" baseline="0" dirty="0"/>
                        <a:t> many forms,</a:t>
                      </a:r>
                    </a:p>
                    <a:p>
                      <a:pPr algn="ctr"/>
                      <a:r>
                        <a:rPr lang="en-GB" sz="800" baseline="0" dirty="0"/>
                        <a:t>God in all things,</a:t>
                      </a:r>
                    </a:p>
                    <a:p>
                      <a:pPr algn="ctr"/>
                      <a:r>
                        <a:rPr lang="en-GB" sz="800" baseline="0" dirty="0"/>
                        <a:t>expressing ideas about God</a:t>
                      </a:r>
                      <a:endParaRPr lang="en-GB" sz="800" dirty="0"/>
                    </a:p>
                  </a:txBody>
                  <a:tcP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b="1" dirty="0"/>
                        <a:t>Christianity </a:t>
                      </a:r>
                      <a:r>
                        <a:rPr lang="en-GB" sz="800" dirty="0"/>
                        <a:t>(Church)</a:t>
                      </a:r>
                    </a:p>
                    <a:p>
                      <a:pPr algn="ctr"/>
                      <a:r>
                        <a:rPr lang="en-GB" sz="800" b="1" dirty="0"/>
                        <a:t>How</a:t>
                      </a:r>
                      <a:r>
                        <a:rPr lang="en-GB" sz="800" b="1" baseline="0" dirty="0"/>
                        <a:t> might some people show that they ‘belong’ to God?</a:t>
                      </a:r>
                    </a:p>
                    <a:p>
                      <a:pPr algn="ctr"/>
                      <a:endParaRPr lang="en-GB" sz="800" b="1" baseline="0" dirty="0"/>
                    </a:p>
                    <a:p>
                      <a:pPr algn="ctr"/>
                      <a:r>
                        <a:rPr lang="en-GB" sz="800" dirty="0"/>
                        <a:t>Baptism,</a:t>
                      </a:r>
                    </a:p>
                    <a:p>
                      <a:pPr algn="ctr"/>
                      <a:r>
                        <a:rPr lang="en-GB" sz="800" dirty="0"/>
                        <a:t>belonging</a:t>
                      </a:r>
                    </a:p>
                  </a:txBody>
                  <a:tcP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4968925"/>
                  </a:ext>
                </a:extLst>
              </a:tr>
              <a:tr h="1426363">
                <a:tc>
                  <a:txBody>
                    <a:bodyPr/>
                    <a:lstStyle/>
                    <a:p>
                      <a:pPr algn="l"/>
                      <a:r>
                        <a:rPr lang="en-GB" sz="800" b="0" dirty="0">
                          <a:solidFill>
                            <a:schemeClr val="bg1"/>
                          </a:solidFill>
                        </a:rPr>
                        <a:t>CYCLE B - Y2: How do we respond to the things that really matter?</a:t>
                      </a:r>
                    </a:p>
                  </a:txBody>
                  <a:tcPr vert="vert27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/>
                        <a:t>Christianity</a:t>
                      </a:r>
                      <a:r>
                        <a:rPr lang="en-GB" sz="800" dirty="0"/>
                        <a:t> (God)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/>
                        <a:t>Does</a:t>
                      </a:r>
                      <a:r>
                        <a:rPr lang="en-GB" sz="800" b="1" baseline="0" dirty="0"/>
                        <a:t> how we treat the world matter?</a:t>
                      </a:r>
                      <a:endParaRPr lang="en-GB" sz="800" b="1" dirty="0"/>
                    </a:p>
                    <a:p>
                      <a:pPr algn="ctr"/>
                      <a:endParaRPr lang="en-GB" sz="800" dirty="0"/>
                    </a:p>
                    <a:p>
                      <a:pPr algn="ctr"/>
                      <a:r>
                        <a:rPr lang="en-GB" sz="800" dirty="0"/>
                        <a:t>Creation,</a:t>
                      </a:r>
                    </a:p>
                    <a:p>
                      <a:pPr algn="ctr"/>
                      <a:r>
                        <a:rPr lang="en-GB" sz="800" dirty="0"/>
                        <a:t>Care</a:t>
                      </a:r>
                      <a:r>
                        <a:rPr lang="en-GB" sz="800" baseline="0" dirty="0"/>
                        <a:t> for the planet,</a:t>
                      </a:r>
                    </a:p>
                    <a:p>
                      <a:pPr algn="ctr"/>
                      <a:r>
                        <a:rPr lang="en-GB" sz="800" baseline="0" dirty="0"/>
                        <a:t>Harvest</a:t>
                      </a:r>
                      <a:endParaRPr lang="en-GB" sz="800" dirty="0"/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/>
                        <a:t>Christianity</a:t>
                      </a:r>
                      <a:r>
                        <a:rPr lang="en-GB" sz="800" dirty="0"/>
                        <a:t> (Jesus)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/>
                        <a:t>Why</a:t>
                      </a:r>
                      <a:r>
                        <a:rPr lang="en-GB" sz="800" b="1" baseline="0" dirty="0"/>
                        <a:t> do Christians say Jesus is the ‘Light of the World’?</a:t>
                      </a:r>
                      <a:endParaRPr lang="en-GB" sz="800" b="1" dirty="0"/>
                    </a:p>
                    <a:p>
                      <a:pPr algn="ctr"/>
                      <a:endParaRPr lang="en-GB" sz="800" dirty="0"/>
                    </a:p>
                    <a:p>
                      <a:pPr algn="ctr"/>
                      <a:r>
                        <a:rPr lang="en-GB" sz="800" dirty="0"/>
                        <a:t>Jesus as the</a:t>
                      </a:r>
                      <a:r>
                        <a:rPr lang="en-GB" sz="800" baseline="0" dirty="0"/>
                        <a:t> light of the world,</a:t>
                      </a:r>
                    </a:p>
                    <a:p>
                      <a:pPr algn="ctr"/>
                      <a:r>
                        <a:rPr lang="en-GB" sz="800" baseline="0" dirty="0"/>
                        <a:t>symbolism of light,</a:t>
                      </a:r>
                    </a:p>
                    <a:p>
                      <a:pPr algn="ctr"/>
                      <a:r>
                        <a:rPr lang="en-GB" sz="800" baseline="0" dirty="0"/>
                        <a:t>Advent and Christmas</a:t>
                      </a:r>
                      <a:endParaRPr lang="en-GB" sz="800" dirty="0"/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b="1" dirty="0"/>
                        <a:t>Hindu dharma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/>
                        <a:t>How might people express</a:t>
                      </a:r>
                      <a:r>
                        <a:rPr lang="en-GB" sz="800" b="1" baseline="0" dirty="0"/>
                        <a:t> their devotion?</a:t>
                      </a:r>
                      <a:endParaRPr lang="en-GB" sz="800" b="1" dirty="0"/>
                    </a:p>
                    <a:p>
                      <a:pPr algn="ctr"/>
                      <a:endParaRPr lang="en-GB" sz="800" dirty="0"/>
                    </a:p>
                    <a:p>
                      <a:pPr algn="ctr"/>
                      <a:r>
                        <a:rPr lang="en-GB" sz="800" dirty="0"/>
                        <a:t>Devotion,</a:t>
                      </a:r>
                    </a:p>
                    <a:p>
                      <a:pPr algn="ctr"/>
                      <a:r>
                        <a:rPr lang="en-GB" sz="800" dirty="0"/>
                        <a:t>worship</a:t>
                      </a:r>
                      <a:r>
                        <a:rPr lang="en-GB" sz="800" baseline="0" dirty="0"/>
                        <a:t> in the home and temple</a:t>
                      </a:r>
                      <a:endParaRPr lang="en-GB" sz="800" dirty="0"/>
                    </a:p>
                  </a:txBody>
                  <a:tcP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b="1" dirty="0"/>
                        <a:t>Islam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baseline="0" dirty="0"/>
                        <a:t>Why do Muslims believe it is important to obey God?</a:t>
                      </a:r>
                      <a:endParaRPr lang="en-GB" sz="800" b="1" dirty="0"/>
                    </a:p>
                    <a:p>
                      <a:pPr algn="ctr"/>
                      <a:endParaRPr lang="en-GB" sz="800" dirty="0"/>
                    </a:p>
                    <a:p>
                      <a:pPr algn="ctr"/>
                      <a:r>
                        <a:rPr lang="en-GB" sz="800" dirty="0"/>
                        <a:t>submission</a:t>
                      </a:r>
                      <a:r>
                        <a:rPr lang="en-GB" sz="800" baseline="0" dirty="0"/>
                        <a:t> and gratitude,</a:t>
                      </a:r>
                    </a:p>
                    <a:p>
                      <a:pPr algn="ctr"/>
                      <a:r>
                        <a:rPr lang="en-GB" sz="800" baseline="0" dirty="0"/>
                        <a:t>prayer</a:t>
                      </a:r>
                      <a:endParaRPr lang="en-GB" sz="800" dirty="0"/>
                    </a:p>
                  </a:txBody>
                  <a:tcPr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/>
                        <a:t>Christianity </a:t>
                      </a:r>
                      <a:r>
                        <a:rPr lang="en-GB" sz="800" dirty="0"/>
                        <a:t>(Church)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/>
                        <a:t>What</a:t>
                      </a:r>
                      <a:r>
                        <a:rPr lang="en-GB" sz="800" b="1" baseline="0" dirty="0"/>
                        <a:t> unites the Christian community?</a:t>
                      </a:r>
                      <a:endParaRPr lang="en-GB" sz="800" b="1" dirty="0"/>
                    </a:p>
                    <a:p>
                      <a:pPr algn="ctr"/>
                      <a:endParaRPr lang="en-GB" sz="800" dirty="0"/>
                    </a:p>
                    <a:p>
                      <a:pPr algn="ctr"/>
                      <a:r>
                        <a:rPr lang="en-GB" sz="800" dirty="0"/>
                        <a:t>Worship,</a:t>
                      </a:r>
                    </a:p>
                    <a:p>
                      <a:pPr algn="ctr"/>
                      <a:r>
                        <a:rPr lang="en-GB" sz="800" dirty="0"/>
                        <a:t>the church,</a:t>
                      </a:r>
                    </a:p>
                    <a:p>
                      <a:pPr algn="ctr"/>
                      <a:r>
                        <a:rPr lang="en-GB" sz="800" dirty="0"/>
                        <a:t>use of symbols</a:t>
                      </a: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b="1" dirty="0"/>
                        <a:t>Judaism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/>
                        <a:t>What</a:t>
                      </a:r>
                      <a:r>
                        <a:rPr lang="en-GB" sz="800" b="1" baseline="0" dirty="0"/>
                        <a:t> aspects of life really matter?</a:t>
                      </a:r>
                      <a:endParaRPr lang="en-GB" sz="800" b="1" dirty="0"/>
                    </a:p>
                    <a:p>
                      <a:pPr algn="ctr"/>
                      <a:endParaRPr lang="en-GB" sz="800" b="1" dirty="0"/>
                    </a:p>
                    <a:p>
                      <a:pPr algn="ctr"/>
                      <a:r>
                        <a:rPr lang="en-GB" sz="800" b="0" dirty="0"/>
                        <a:t>Moses,</a:t>
                      </a:r>
                    </a:p>
                    <a:p>
                      <a:pPr algn="ctr"/>
                      <a:r>
                        <a:rPr lang="en-GB" sz="800" b="0" dirty="0"/>
                        <a:t>Ten</a:t>
                      </a:r>
                      <a:r>
                        <a:rPr lang="en-GB" sz="800" b="0" baseline="0" dirty="0"/>
                        <a:t> Commandments,</a:t>
                      </a:r>
                    </a:p>
                    <a:p>
                      <a:pPr algn="ctr"/>
                      <a:r>
                        <a:rPr lang="en-GB" sz="800" b="0" baseline="0" dirty="0"/>
                        <a:t>The Sabbath</a:t>
                      </a:r>
                      <a:endParaRPr lang="en-GB" sz="800" b="0" dirty="0"/>
                    </a:p>
                  </a:txBody>
                  <a:tcPr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43704">
                <a:tc>
                  <a:txBody>
                    <a:bodyPr/>
                    <a:lstStyle/>
                    <a:p>
                      <a:pPr algn="l"/>
                      <a:r>
                        <a:rPr lang="en-GB" sz="800" b="0" dirty="0">
                          <a:solidFill>
                            <a:schemeClr val="bg1"/>
                          </a:solidFill>
                        </a:rPr>
                        <a:t>CYCLE A - Y3: Who should we follow?</a:t>
                      </a:r>
                    </a:p>
                  </a:txBody>
                  <a:tcPr vert="vert27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b="1" dirty="0"/>
                        <a:t>Christianity</a:t>
                      </a:r>
                      <a:r>
                        <a:rPr lang="en-GB" sz="800" baseline="0" dirty="0"/>
                        <a:t> (God)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baseline="0" dirty="0"/>
                        <a:t>How (and why) have some people served God?</a:t>
                      </a:r>
                    </a:p>
                    <a:p>
                      <a:pPr algn="ctr"/>
                      <a:endParaRPr lang="en-GB" sz="800" baseline="0" dirty="0"/>
                    </a:p>
                    <a:p>
                      <a:pPr algn="ctr"/>
                      <a:r>
                        <a:rPr lang="en-GB" sz="800" baseline="0" dirty="0"/>
                        <a:t>Prophets,</a:t>
                      </a:r>
                    </a:p>
                    <a:p>
                      <a:pPr algn="ctr"/>
                      <a:r>
                        <a:rPr lang="en-GB" sz="800" baseline="0" dirty="0"/>
                        <a:t>service to God,</a:t>
                      </a:r>
                    </a:p>
                    <a:p>
                      <a:pPr algn="ctr"/>
                      <a:r>
                        <a:rPr lang="en-GB" sz="800" baseline="0" dirty="0"/>
                        <a:t>inspirational people</a:t>
                      </a:r>
                      <a:endParaRPr lang="en-GB" sz="800" dirty="0"/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b="1" dirty="0"/>
                        <a:t>Islam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/>
                        <a:t>Why</a:t>
                      </a:r>
                      <a:r>
                        <a:rPr lang="en-GB" sz="800" b="1" baseline="0" dirty="0"/>
                        <a:t> is the Prophet Muhammad (pbuh) an example for Muslims?</a:t>
                      </a:r>
                      <a:endParaRPr lang="en-GB" sz="800" b="1" dirty="0"/>
                    </a:p>
                    <a:p>
                      <a:pPr algn="ctr"/>
                      <a:endParaRPr lang="en-GB" sz="800" dirty="0"/>
                    </a:p>
                    <a:p>
                      <a:pPr algn="ctr"/>
                      <a:r>
                        <a:rPr lang="en-GB" sz="800" dirty="0"/>
                        <a:t>The Prophet Muhammed</a:t>
                      </a:r>
                      <a:r>
                        <a:rPr lang="en-GB" sz="800" baseline="0" dirty="0"/>
                        <a:t> (pbuh),</a:t>
                      </a:r>
                    </a:p>
                    <a:p>
                      <a:pPr algn="ctr"/>
                      <a:r>
                        <a:rPr lang="en-GB" sz="800" baseline="0" dirty="0"/>
                        <a:t>Zakah</a:t>
                      </a:r>
                    </a:p>
                  </a:txBody>
                  <a:tcPr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b="1" dirty="0"/>
                        <a:t>Christianity</a:t>
                      </a:r>
                      <a:r>
                        <a:rPr lang="en-GB" sz="800" baseline="0" dirty="0"/>
                        <a:t> (Jesus)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baseline="0" dirty="0"/>
                        <a:t>What does it mean to be a disciple of Jesus?</a:t>
                      </a:r>
                    </a:p>
                    <a:p>
                      <a:pPr algn="ctr"/>
                      <a:endParaRPr lang="en-GB" sz="800" baseline="0" dirty="0"/>
                    </a:p>
                    <a:p>
                      <a:pPr algn="ctr"/>
                      <a:r>
                        <a:rPr lang="en-GB" sz="800" baseline="0" dirty="0"/>
                        <a:t>Discipleship,</a:t>
                      </a:r>
                    </a:p>
                    <a:p>
                      <a:pPr algn="ctr"/>
                      <a:r>
                        <a:rPr lang="en-GB" sz="800" baseline="0" dirty="0"/>
                        <a:t>following the example of Jesus,</a:t>
                      </a:r>
                    </a:p>
                    <a:p>
                      <a:pPr algn="ctr"/>
                      <a:r>
                        <a:rPr lang="en-GB" sz="800" baseline="0" dirty="0"/>
                        <a:t>helping others</a:t>
                      </a:r>
                      <a:endParaRPr lang="en-GB" sz="800" dirty="0"/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b="1" dirty="0"/>
                        <a:t>Christianity </a:t>
                      </a:r>
                      <a:r>
                        <a:rPr lang="en-GB" sz="800" dirty="0"/>
                        <a:t>(Church)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/>
                        <a:t>What</a:t>
                      </a:r>
                      <a:r>
                        <a:rPr lang="en-GB" sz="800" b="1" baseline="0" dirty="0"/>
                        <a:t> do Christians mean by the ‘Holy Spirit’?</a:t>
                      </a:r>
                      <a:endParaRPr lang="en-GB" sz="800" b="1" dirty="0"/>
                    </a:p>
                    <a:p>
                      <a:pPr algn="ctr"/>
                      <a:endParaRPr lang="en-GB" sz="800" dirty="0"/>
                    </a:p>
                    <a:p>
                      <a:pPr algn="ctr"/>
                      <a:r>
                        <a:rPr lang="en-GB" sz="800" dirty="0"/>
                        <a:t>The Holy Spirit’</a:t>
                      </a:r>
                    </a:p>
                    <a:p>
                      <a:pPr algn="ctr"/>
                      <a:r>
                        <a:rPr lang="en-GB" sz="800" dirty="0"/>
                        <a:t>gifts of the spirit’</a:t>
                      </a:r>
                    </a:p>
                    <a:p>
                      <a:pPr algn="ctr"/>
                      <a:r>
                        <a:rPr lang="en-GB" sz="800" dirty="0"/>
                        <a:t>Pentecost</a:t>
                      </a: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b="1" dirty="0"/>
                        <a:t>Sikhism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/>
                        <a:t>Why</a:t>
                      </a:r>
                      <a:r>
                        <a:rPr lang="en-GB" sz="800" b="1" baseline="0" dirty="0"/>
                        <a:t> are the Gurus important to Sikhs?</a:t>
                      </a:r>
                      <a:endParaRPr lang="en-GB" sz="800" b="1" dirty="0"/>
                    </a:p>
                    <a:p>
                      <a:pPr algn="ctr"/>
                      <a:endParaRPr lang="en-GB" sz="800" b="1" dirty="0"/>
                    </a:p>
                    <a:p>
                      <a:pPr algn="ctr"/>
                      <a:r>
                        <a:rPr lang="en-GB" sz="800" b="0" dirty="0"/>
                        <a:t>Guru Nanak’</a:t>
                      </a:r>
                    </a:p>
                    <a:p>
                      <a:pPr algn="ctr"/>
                      <a:r>
                        <a:rPr lang="en-GB" sz="800" b="0" dirty="0"/>
                        <a:t>The</a:t>
                      </a:r>
                      <a:r>
                        <a:rPr lang="en-GB" sz="800" b="0" baseline="0" dirty="0"/>
                        <a:t> 10 gurus,</a:t>
                      </a:r>
                    </a:p>
                    <a:p>
                      <a:pPr algn="ctr"/>
                      <a:r>
                        <a:rPr lang="en-GB" sz="800" b="0" baseline="0" dirty="0"/>
                        <a:t>Baisakhi</a:t>
                      </a:r>
                      <a:endParaRPr lang="en-GB" sz="800" b="0" dirty="0"/>
                    </a:p>
                  </a:txBody>
                  <a:tcP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b="1" dirty="0"/>
                        <a:t>Hindu dharma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/>
                        <a:t>Why</a:t>
                      </a:r>
                      <a:r>
                        <a:rPr lang="en-GB" sz="800" b="1" baseline="0" dirty="0"/>
                        <a:t> is family an important part of Hindu life?</a:t>
                      </a:r>
                      <a:endParaRPr lang="en-GB" sz="800" b="1" dirty="0"/>
                    </a:p>
                    <a:p>
                      <a:pPr algn="ctr"/>
                      <a:endParaRPr lang="en-GB" sz="800" dirty="0"/>
                    </a:p>
                    <a:p>
                      <a:pPr algn="ctr"/>
                      <a:r>
                        <a:rPr lang="en-GB" sz="800" dirty="0"/>
                        <a:t>religious</a:t>
                      </a:r>
                      <a:r>
                        <a:rPr lang="en-GB" sz="800" baseline="0" dirty="0"/>
                        <a:t> duty’</a:t>
                      </a:r>
                    </a:p>
                    <a:p>
                      <a:pPr algn="ctr"/>
                      <a:r>
                        <a:rPr lang="en-GB" sz="800" baseline="0" dirty="0"/>
                        <a:t>Hindu scriptures. (the Ramayana),</a:t>
                      </a:r>
                    </a:p>
                    <a:p>
                      <a:pPr algn="ctr"/>
                      <a:r>
                        <a:rPr lang="en-GB" sz="800" baseline="0" dirty="0"/>
                        <a:t>Raksha Bandhan</a:t>
                      </a:r>
                      <a:endParaRPr lang="en-GB" sz="800" dirty="0"/>
                    </a:p>
                  </a:txBody>
                  <a:tcPr>
                    <a:solidFill>
                      <a:srgbClr val="FF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74118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bg1"/>
                          </a:solidFill>
                        </a:rPr>
                        <a:t>CYCLE B - Y4:</a:t>
                      </a:r>
                      <a:r>
                        <a:rPr lang="en-GB" sz="800" b="0" baseline="0" dirty="0">
                          <a:solidFill>
                            <a:schemeClr val="bg1"/>
                          </a:solidFill>
                        </a:rPr>
                        <a:t> How should we live our lives?</a:t>
                      </a:r>
                      <a:endParaRPr lang="en-GB" sz="800" b="0" dirty="0">
                        <a:solidFill>
                          <a:schemeClr val="bg1"/>
                        </a:solidFill>
                      </a:endParaRPr>
                    </a:p>
                    <a:p>
                      <a:pPr algn="l"/>
                      <a:endParaRPr lang="en-GB" sz="800" b="0" dirty="0">
                        <a:solidFill>
                          <a:schemeClr val="bg1"/>
                        </a:solidFill>
                      </a:endParaRPr>
                    </a:p>
                  </a:txBody>
                  <a:tcPr vert="vert27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b="1" baseline="0" dirty="0"/>
                        <a:t>Hindu dharma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baseline="0" dirty="0"/>
                        <a:t>What might a Hindu learn through celebrating Diwali?</a:t>
                      </a:r>
                    </a:p>
                    <a:p>
                      <a:pPr algn="ctr"/>
                      <a:endParaRPr lang="en-GB" sz="800" baseline="0" dirty="0"/>
                    </a:p>
                    <a:p>
                      <a:pPr algn="ctr"/>
                      <a:r>
                        <a:rPr lang="en-GB" sz="800" baseline="0" dirty="0"/>
                        <a:t>Vishnu’</a:t>
                      </a:r>
                    </a:p>
                    <a:p>
                      <a:pPr algn="ctr"/>
                      <a:r>
                        <a:rPr lang="en-GB" sz="800" baseline="0" dirty="0"/>
                        <a:t>Rama and </a:t>
                      </a:r>
                      <a:r>
                        <a:rPr lang="en-GB" sz="800" baseline="0" dirty="0" err="1"/>
                        <a:t>Sita</a:t>
                      </a:r>
                      <a:r>
                        <a:rPr lang="en-GB" sz="800" baseline="0" dirty="0"/>
                        <a:t>’</a:t>
                      </a:r>
                    </a:p>
                    <a:p>
                      <a:pPr algn="ctr"/>
                      <a:r>
                        <a:rPr lang="en-GB" sz="800" baseline="0" dirty="0"/>
                        <a:t>Diwali</a:t>
                      </a:r>
                    </a:p>
                  </a:txBody>
                  <a:tcP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b="1" dirty="0"/>
                        <a:t>Christianity</a:t>
                      </a:r>
                      <a:r>
                        <a:rPr lang="en-GB" sz="800" dirty="0"/>
                        <a:t> (God)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/>
                        <a:t>How</a:t>
                      </a:r>
                      <a:r>
                        <a:rPr lang="en-GB" sz="800" b="1" baseline="0" dirty="0"/>
                        <a:t> and why might Christians use the Bible?</a:t>
                      </a:r>
                      <a:endParaRPr lang="en-GB" sz="800" b="1" dirty="0"/>
                    </a:p>
                    <a:p>
                      <a:pPr algn="ctr"/>
                      <a:endParaRPr lang="en-GB" sz="800" dirty="0"/>
                    </a:p>
                    <a:p>
                      <a:pPr algn="ctr"/>
                      <a:r>
                        <a:rPr lang="en-GB" sz="800" dirty="0"/>
                        <a:t>The</a:t>
                      </a:r>
                      <a:r>
                        <a:rPr lang="en-GB" sz="800" baseline="0" dirty="0"/>
                        <a:t> Bible,</a:t>
                      </a:r>
                    </a:p>
                    <a:p>
                      <a:pPr algn="ctr"/>
                      <a:r>
                        <a:rPr lang="en-GB" sz="800" baseline="0" dirty="0"/>
                        <a:t>Christian life – guided by wisdom, teachings and authority</a:t>
                      </a:r>
                      <a:endParaRPr lang="en-GB" sz="800" dirty="0"/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b="1" dirty="0"/>
                        <a:t>Sikhism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/>
                        <a:t>How</a:t>
                      </a:r>
                      <a:r>
                        <a:rPr lang="en-GB" sz="800" b="1" baseline="0" dirty="0"/>
                        <a:t> do Sikhs express their beliefs and values?</a:t>
                      </a:r>
                      <a:endParaRPr lang="en-GB" sz="800" b="1" dirty="0"/>
                    </a:p>
                    <a:p>
                      <a:pPr algn="ctr"/>
                      <a:endParaRPr lang="en-GB" sz="800" b="1" dirty="0"/>
                    </a:p>
                    <a:p>
                      <a:pPr algn="ctr"/>
                      <a:r>
                        <a:rPr lang="en-GB" sz="800" b="0" dirty="0"/>
                        <a:t>the 5 Ks,</a:t>
                      </a:r>
                    </a:p>
                    <a:p>
                      <a:pPr algn="ctr"/>
                      <a:r>
                        <a:rPr lang="en-GB" sz="800" b="0" dirty="0"/>
                        <a:t>Equality,</a:t>
                      </a:r>
                    </a:p>
                    <a:p>
                      <a:pPr algn="ctr"/>
                      <a:r>
                        <a:rPr lang="en-GB" sz="800" b="0" dirty="0"/>
                        <a:t>the Gurdwara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/>
                        <a:t>Christianity</a:t>
                      </a:r>
                      <a:r>
                        <a:rPr lang="en-GB" sz="800" b="1" baseline="0" dirty="0"/>
                        <a:t> </a:t>
                      </a:r>
                      <a:r>
                        <a:rPr lang="en-GB" sz="800" b="0" baseline="0" dirty="0"/>
                        <a:t>(Jesus)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baseline="0" dirty="0"/>
                        <a:t>Is sacrifice an important part of religious life?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 baseline="0" dirty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baseline="0" dirty="0"/>
                        <a:t>Jesus in the wilderness,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baseline="0" dirty="0"/>
                        <a:t>Lent,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baseline="0" dirty="0"/>
                        <a:t>Sacrifice</a:t>
                      </a:r>
                    </a:p>
                    <a:p>
                      <a:pPr algn="ctr"/>
                      <a:endParaRPr lang="en-GB" sz="800" b="0" baseline="0" dirty="0"/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b="1" dirty="0"/>
                        <a:t>Islam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/>
                        <a:t>Why</a:t>
                      </a:r>
                      <a:r>
                        <a:rPr lang="en-GB" sz="800" b="1" baseline="0" dirty="0"/>
                        <a:t> do Muslims fast during Ramadan?</a:t>
                      </a:r>
                      <a:endParaRPr lang="en-GB" sz="800" b="1" dirty="0"/>
                    </a:p>
                    <a:p>
                      <a:pPr algn="ctr"/>
                      <a:endParaRPr lang="en-GB" sz="800" b="1" dirty="0"/>
                    </a:p>
                    <a:p>
                      <a:pPr algn="ctr"/>
                      <a:r>
                        <a:rPr lang="en-GB" sz="800" b="0" dirty="0"/>
                        <a:t>The Five Pillars of Islam,</a:t>
                      </a:r>
                    </a:p>
                    <a:p>
                      <a:pPr algn="ctr"/>
                      <a:r>
                        <a:rPr lang="en-GB" sz="800" b="0" dirty="0"/>
                        <a:t>Ramadan</a:t>
                      </a:r>
                    </a:p>
                    <a:p>
                      <a:pPr algn="ctr"/>
                      <a:endParaRPr lang="en-GB" sz="800" b="0" dirty="0"/>
                    </a:p>
                  </a:txBody>
                  <a:tcPr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/>
                        <a:t>Christianity </a:t>
                      </a:r>
                      <a:r>
                        <a:rPr lang="en-GB" sz="800" dirty="0"/>
                        <a:t>(Church)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/>
                        <a:t>What</a:t>
                      </a:r>
                      <a:r>
                        <a:rPr lang="en-GB" sz="800" b="1" baseline="0" dirty="0"/>
                        <a:t> does ‘love your neighbour’ really mean?</a:t>
                      </a:r>
                      <a:endParaRPr lang="en-GB" sz="800" b="1" dirty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dirty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/>
                        <a:t>Parables,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/>
                        <a:t>love for all</a:t>
                      </a:r>
                    </a:p>
                  </a:txBody>
                  <a:tcP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7176714"/>
                  </a:ext>
                </a:extLst>
              </a:tr>
              <a:tr h="1339266">
                <a:tc>
                  <a:txBody>
                    <a:bodyPr/>
                    <a:lstStyle/>
                    <a:p>
                      <a:pPr algn="l"/>
                      <a:r>
                        <a:rPr lang="en-GB" sz="800" b="0" dirty="0">
                          <a:solidFill>
                            <a:schemeClr val="bg1"/>
                          </a:solidFill>
                        </a:rPr>
                        <a:t>CYCLE A - Y5: Where can we find guidance about how to live our lives?</a:t>
                      </a:r>
                    </a:p>
                    <a:p>
                      <a:pPr algn="l"/>
                      <a:endParaRPr lang="en-GB" sz="800" b="0" dirty="0">
                        <a:solidFill>
                          <a:schemeClr val="bg1"/>
                        </a:solidFill>
                      </a:endParaRPr>
                    </a:p>
                  </a:txBody>
                  <a:tcPr vert="vert27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/>
                        <a:t>Christianity</a:t>
                      </a:r>
                      <a:r>
                        <a:rPr lang="en-GB" sz="800" dirty="0"/>
                        <a:t> (God)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/>
                        <a:t>Why</a:t>
                      </a:r>
                      <a:r>
                        <a:rPr lang="en-GB" sz="800" b="1" baseline="0" dirty="0"/>
                        <a:t> is it sometimes difficult to do the right thing?</a:t>
                      </a:r>
                      <a:endParaRPr lang="en-GB" sz="800" b="1" dirty="0"/>
                    </a:p>
                    <a:p>
                      <a:pPr algn="ctr"/>
                      <a:endParaRPr lang="en-GB" sz="800" dirty="0"/>
                    </a:p>
                    <a:p>
                      <a:pPr algn="ctr"/>
                      <a:r>
                        <a:rPr lang="en-GB" sz="800" dirty="0"/>
                        <a:t>Sin,</a:t>
                      </a:r>
                    </a:p>
                    <a:p>
                      <a:pPr algn="ctr"/>
                      <a:r>
                        <a:rPr lang="en-GB" sz="800" dirty="0"/>
                        <a:t>Adam and Eve’s disobedience,</a:t>
                      </a:r>
                    </a:p>
                    <a:p>
                      <a:pPr algn="ctr"/>
                      <a:r>
                        <a:rPr lang="en-GB" sz="800" dirty="0"/>
                        <a:t>temptation</a:t>
                      </a:r>
                      <a:r>
                        <a:rPr lang="en-GB" sz="800" baseline="0" dirty="0"/>
                        <a:t> and morality</a:t>
                      </a:r>
                      <a:endParaRPr lang="en-GB" sz="800" dirty="0"/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b="1" dirty="0"/>
                        <a:t>Islam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/>
                        <a:t>Why</a:t>
                      </a:r>
                      <a:r>
                        <a:rPr lang="en-GB" sz="800" b="1" baseline="0" dirty="0"/>
                        <a:t> is the Qur’an so important to Muslims?</a:t>
                      </a:r>
                      <a:endParaRPr lang="en-GB" sz="800" b="1" dirty="0"/>
                    </a:p>
                    <a:p>
                      <a:pPr algn="ctr"/>
                      <a:endParaRPr lang="en-GB" sz="800" dirty="0"/>
                    </a:p>
                    <a:p>
                      <a:pPr algn="ctr"/>
                      <a:r>
                        <a:rPr lang="en-GB" sz="800" dirty="0"/>
                        <a:t>The Qur’an,</a:t>
                      </a:r>
                    </a:p>
                    <a:p>
                      <a:pPr algn="ctr"/>
                      <a:r>
                        <a:rPr lang="en-GB" sz="800" dirty="0"/>
                        <a:t>The Night of Power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dirty="0"/>
                    </a:p>
                  </a:txBody>
                  <a:tcPr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b="1" dirty="0"/>
                        <a:t>Hindu dharma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/>
                        <a:t>What</a:t>
                      </a:r>
                      <a:r>
                        <a:rPr lang="en-GB" sz="800" b="1" baseline="0" dirty="0"/>
                        <a:t> might Hindus learn from stories about Krishna?</a:t>
                      </a:r>
                      <a:endParaRPr lang="en-GB" sz="800" b="1" dirty="0"/>
                    </a:p>
                    <a:p>
                      <a:pPr algn="ctr"/>
                      <a:endParaRPr lang="en-GB" sz="800" dirty="0"/>
                    </a:p>
                    <a:p>
                      <a:pPr algn="ctr"/>
                      <a:r>
                        <a:rPr lang="en-GB" sz="800" dirty="0"/>
                        <a:t>Krishna,</a:t>
                      </a:r>
                    </a:p>
                    <a:p>
                      <a:pPr algn="ctr"/>
                      <a:r>
                        <a:rPr lang="en-GB" sz="800" dirty="0"/>
                        <a:t>Holi</a:t>
                      </a:r>
                    </a:p>
                  </a:txBody>
                  <a:tcP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b="1" dirty="0"/>
                        <a:t>Christianity</a:t>
                      </a:r>
                      <a:r>
                        <a:rPr lang="en-GB" sz="800" b="1" baseline="0" dirty="0"/>
                        <a:t> </a:t>
                      </a:r>
                      <a:r>
                        <a:rPr lang="en-GB" sz="800" b="0" baseline="0" dirty="0"/>
                        <a:t>(Jesus)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baseline="0" dirty="0"/>
                        <a:t>What do we mean by a miracle?</a:t>
                      </a:r>
                    </a:p>
                    <a:p>
                      <a:pPr algn="ctr"/>
                      <a:endParaRPr lang="en-GB" sz="800" b="0" baseline="0" dirty="0"/>
                    </a:p>
                    <a:p>
                      <a:pPr algn="ctr"/>
                      <a:r>
                        <a:rPr lang="en-GB" sz="800" b="0" baseline="0" dirty="0"/>
                        <a:t>miracles of Jesus,</a:t>
                      </a:r>
                    </a:p>
                    <a:p>
                      <a:pPr algn="ctr"/>
                      <a:r>
                        <a:rPr lang="en-GB" sz="800" b="0" baseline="0" dirty="0"/>
                        <a:t>pilgrimage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 baseline="0" dirty="0"/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b="1" dirty="0"/>
                        <a:t>Christianity </a:t>
                      </a:r>
                      <a:r>
                        <a:rPr lang="en-GB" sz="800" dirty="0"/>
                        <a:t>(Church)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/>
                        <a:t>How</a:t>
                      </a:r>
                      <a:r>
                        <a:rPr lang="en-GB" sz="800" b="1" baseline="0" dirty="0"/>
                        <a:t> do people decide what to believe?</a:t>
                      </a:r>
                      <a:endParaRPr lang="en-GB" sz="800" b="1" dirty="0"/>
                    </a:p>
                    <a:p>
                      <a:pPr algn="ctr"/>
                      <a:endParaRPr lang="en-GB" sz="800" dirty="0"/>
                    </a:p>
                    <a:p>
                      <a:pPr algn="ctr"/>
                      <a:r>
                        <a:rPr lang="en-GB" sz="800" dirty="0"/>
                        <a:t>The</a:t>
                      </a:r>
                      <a:r>
                        <a:rPr lang="en-GB" sz="800" baseline="0" dirty="0"/>
                        <a:t> Trinity,</a:t>
                      </a:r>
                    </a:p>
                    <a:p>
                      <a:pPr algn="ctr"/>
                      <a:r>
                        <a:rPr lang="en-GB" sz="800" baseline="0" dirty="0"/>
                        <a:t>use of symbols and metaphors,</a:t>
                      </a:r>
                    </a:p>
                    <a:p>
                      <a:pPr algn="ctr"/>
                      <a:r>
                        <a:rPr lang="en-GB" sz="800" baseline="0" dirty="0"/>
                        <a:t>The Worldwide Church</a:t>
                      </a:r>
                      <a:endParaRPr lang="en-GB" sz="800" dirty="0"/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b="1" dirty="0"/>
                        <a:t>Judaism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/>
                        <a:t>Do</a:t>
                      </a:r>
                      <a:r>
                        <a:rPr lang="en-GB" sz="800" b="1" baseline="0" dirty="0"/>
                        <a:t> people need laws to guide them?</a:t>
                      </a:r>
                      <a:endParaRPr lang="en-GB" sz="800" b="1" dirty="0"/>
                    </a:p>
                    <a:p>
                      <a:pPr algn="ctr"/>
                      <a:endParaRPr lang="en-GB" sz="800" dirty="0"/>
                    </a:p>
                    <a:p>
                      <a:pPr algn="ctr"/>
                      <a:r>
                        <a:rPr lang="en-GB" sz="800" dirty="0"/>
                        <a:t>The</a:t>
                      </a:r>
                      <a:r>
                        <a:rPr lang="en-GB" sz="800" baseline="0" dirty="0"/>
                        <a:t> Torah,</a:t>
                      </a:r>
                      <a:endParaRPr lang="en-GB" sz="800" b="0" dirty="0"/>
                    </a:p>
                    <a:p>
                      <a:pPr algn="ctr"/>
                      <a:r>
                        <a:rPr lang="en-GB" sz="800" b="0" dirty="0"/>
                        <a:t>the synagogue</a:t>
                      </a:r>
                    </a:p>
                  </a:txBody>
                  <a:tcPr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5634272"/>
                  </a:ext>
                </a:extLst>
              </a:tr>
              <a:tr h="1214820">
                <a:tc>
                  <a:txBody>
                    <a:bodyPr/>
                    <a:lstStyle/>
                    <a:p>
                      <a:pPr algn="l"/>
                      <a:r>
                        <a:rPr lang="en-GB" sz="800" b="0">
                          <a:solidFill>
                            <a:schemeClr val="bg1"/>
                          </a:solidFill>
                        </a:rPr>
                        <a:t>YCYCLE B - Y6</a:t>
                      </a:r>
                      <a:r>
                        <a:rPr lang="en-GB" sz="800" b="0" dirty="0">
                          <a:solidFill>
                            <a:schemeClr val="bg1"/>
                          </a:solidFill>
                        </a:rPr>
                        <a:t>: Is life like a journey?</a:t>
                      </a:r>
                    </a:p>
                  </a:txBody>
                  <a:tcPr vert="vert27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b="1" dirty="0"/>
                        <a:t>Christianity</a:t>
                      </a:r>
                      <a:r>
                        <a:rPr lang="en-GB" sz="800" baseline="0" dirty="0"/>
                        <a:t> (Church)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baseline="0" dirty="0"/>
                        <a:t>How do Christians mark the ‘turning points’ on the journey of life?</a:t>
                      </a:r>
                    </a:p>
                    <a:p>
                      <a:pPr algn="ctr"/>
                      <a:endParaRPr lang="en-GB" sz="800" baseline="0" dirty="0"/>
                    </a:p>
                    <a:p>
                      <a:pPr algn="ctr"/>
                      <a:r>
                        <a:rPr lang="en-GB" sz="800" baseline="0" dirty="0"/>
                        <a:t>Christian rites of passage,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aseline="0" dirty="0"/>
                        <a:t>denominational differences</a:t>
                      </a: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b="1" dirty="0"/>
                        <a:t>Hindu dharma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/>
                        <a:t>I</a:t>
                      </a:r>
                      <a:r>
                        <a:rPr lang="en-GB" sz="800" b="1" baseline="0" dirty="0"/>
                        <a:t>s there one journey or many?</a:t>
                      </a:r>
                      <a:endParaRPr lang="en-GB" sz="800" b="1" dirty="0"/>
                    </a:p>
                    <a:p>
                      <a:pPr algn="ctr"/>
                      <a:endParaRPr lang="en-GB" sz="800" b="1" dirty="0"/>
                    </a:p>
                    <a:p>
                      <a:pPr algn="ctr"/>
                      <a:r>
                        <a:rPr lang="en-GB" sz="800" b="0" dirty="0"/>
                        <a:t>Reincarnation,</a:t>
                      </a:r>
                    </a:p>
                    <a:p>
                      <a:pPr algn="ctr"/>
                      <a:r>
                        <a:rPr lang="en-GB" sz="800" b="0" dirty="0"/>
                        <a:t>Karma,</a:t>
                      </a:r>
                    </a:p>
                    <a:p>
                      <a:pPr algn="ctr"/>
                      <a:r>
                        <a:rPr lang="en-GB" sz="800" b="0" dirty="0"/>
                        <a:t>the</a:t>
                      </a:r>
                      <a:r>
                        <a:rPr lang="en-GB" sz="800" b="0" baseline="0" dirty="0"/>
                        <a:t> 4 ashramas</a:t>
                      </a:r>
                      <a:endParaRPr lang="en-GB" sz="800" b="0" dirty="0"/>
                    </a:p>
                    <a:p>
                      <a:pPr algn="ctr"/>
                      <a:endParaRPr lang="en-GB" sz="800" dirty="0"/>
                    </a:p>
                    <a:p>
                      <a:pPr algn="ctr"/>
                      <a:endParaRPr lang="en-GB" sz="800" baseline="0" dirty="0"/>
                    </a:p>
                  </a:txBody>
                  <a:tcP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b="1" baseline="0" dirty="0"/>
                        <a:t>Islam</a:t>
                      </a:r>
                      <a:endParaRPr lang="en-GB" sz="800" baseline="0" dirty="0"/>
                    </a:p>
                    <a:p>
                      <a:pPr algn="ctr"/>
                      <a:r>
                        <a:rPr lang="en-GB" sz="800" b="1" baseline="0" dirty="0"/>
                        <a:t>What is Hajj and why is it important to Muslims?</a:t>
                      </a:r>
                    </a:p>
                    <a:p>
                      <a:pPr algn="ctr"/>
                      <a:endParaRPr lang="en-GB" sz="800" baseline="0" dirty="0"/>
                    </a:p>
                    <a:p>
                      <a:pPr algn="ctr"/>
                      <a:r>
                        <a:rPr lang="en-GB" sz="800" baseline="0" dirty="0"/>
                        <a:t>The Ummah,</a:t>
                      </a:r>
                    </a:p>
                    <a:p>
                      <a:pPr algn="ctr"/>
                      <a:r>
                        <a:rPr lang="en-GB" sz="800" baseline="0" dirty="0"/>
                        <a:t>Hajj</a:t>
                      </a:r>
                    </a:p>
                  </a:txBody>
                  <a:tcPr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b="1" dirty="0"/>
                        <a:t>Christianity </a:t>
                      </a:r>
                      <a:r>
                        <a:rPr lang="en-GB" sz="800" b="0" dirty="0"/>
                        <a:t>(Jesus)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/>
                        <a:t>Why</a:t>
                      </a:r>
                      <a:r>
                        <a:rPr lang="en-GB" sz="800" b="1" baseline="0" dirty="0"/>
                        <a:t> do Christians believe Good Friday is ‘good’?</a:t>
                      </a:r>
                      <a:endParaRPr lang="en-GB" sz="800" b="1" dirty="0"/>
                    </a:p>
                    <a:p>
                      <a:pPr algn="ctr"/>
                      <a:endParaRPr lang="en-GB" sz="800" b="0" dirty="0"/>
                    </a:p>
                    <a:p>
                      <a:pPr algn="ctr"/>
                      <a:r>
                        <a:rPr lang="en-GB" sz="800" b="0" dirty="0"/>
                        <a:t>Holy Week,</a:t>
                      </a:r>
                    </a:p>
                    <a:p>
                      <a:pPr algn="ctr"/>
                      <a:r>
                        <a:rPr lang="en-GB" sz="800" baseline="0" dirty="0"/>
                        <a:t>The Eucharist</a:t>
                      </a:r>
                    </a:p>
                    <a:p>
                      <a:pPr algn="ctr"/>
                      <a:r>
                        <a:rPr lang="en-GB" sz="800" baseline="0" dirty="0"/>
                        <a:t>denominational differences</a:t>
                      </a:r>
                    </a:p>
                  </a:txBody>
                  <a:tcP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b="1" dirty="0"/>
                        <a:t>Buddhism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/>
                        <a:t>What</a:t>
                      </a:r>
                      <a:r>
                        <a:rPr lang="en-GB" sz="800" b="1" baseline="0" dirty="0"/>
                        <a:t> do we mean by a ‘good life’?</a:t>
                      </a:r>
                      <a:endParaRPr lang="en-GB" sz="800" b="1" dirty="0"/>
                    </a:p>
                    <a:p>
                      <a:pPr algn="ctr"/>
                      <a:endParaRPr lang="en-GB" sz="800" b="0" dirty="0"/>
                    </a:p>
                    <a:p>
                      <a:pPr algn="ctr"/>
                      <a:r>
                        <a:rPr lang="en-GB" sz="800" b="0" dirty="0"/>
                        <a:t>The</a:t>
                      </a:r>
                      <a:r>
                        <a:rPr lang="en-GB" sz="800" b="0" baseline="0" dirty="0"/>
                        <a:t> Buddha ,</a:t>
                      </a:r>
                    </a:p>
                    <a:p>
                      <a:pPr algn="ctr"/>
                      <a:r>
                        <a:rPr lang="en-GB" sz="800" b="0" baseline="0" dirty="0"/>
                        <a:t>The Four Noble Truths,</a:t>
                      </a:r>
                    </a:p>
                    <a:p>
                      <a:pPr algn="ctr"/>
                      <a:r>
                        <a:rPr lang="en-GB" sz="800" b="0" baseline="0" dirty="0"/>
                        <a:t>The Eightfold path</a:t>
                      </a:r>
                      <a:endParaRPr lang="en-GB" sz="800" b="1" dirty="0"/>
                    </a:p>
                  </a:txBody>
                  <a:tcP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b="1" dirty="0"/>
                        <a:t>Christianity</a:t>
                      </a:r>
                      <a:r>
                        <a:rPr lang="en-GB" sz="800" b="1" baseline="0" dirty="0"/>
                        <a:t> </a:t>
                      </a:r>
                      <a:r>
                        <a:rPr lang="en-GB" sz="800" b="0" baseline="0" dirty="0"/>
                        <a:t>(God)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baseline="0" dirty="0"/>
                        <a:t>If life is like a journey, what’s the destination?</a:t>
                      </a:r>
                    </a:p>
                    <a:p>
                      <a:pPr algn="ctr"/>
                      <a:endParaRPr lang="en-GB" sz="800" b="0" baseline="0" dirty="0"/>
                    </a:p>
                    <a:p>
                      <a:pPr algn="ctr"/>
                      <a:r>
                        <a:rPr lang="en-GB" sz="800" b="0" baseline="0" dirty="0"/>
                        <a:t>Salvation,</a:t>
                      </a:r>
                    </a:p>
                    <a:p>
                      <a:pPr algn="ctr"/>
                      <a:r>
                        <a:rPr lang="en-GB" sz="800" b="0" baseline="0" dirty="0"/>
                        <a:t>Forgiveness</a:t>
                      </a:r>
                    </a:p>
                    <a:p>
                      <a:pPr algn="ctr"/>
                      <a:endParaRPr lang="en-GB" sz="800" b="0" baseline="0" dirty="0"/>
                    </a:p>
                    <a:p>
                      <a:pPr algn="ctr"/>
                      <a:endParaRPr lang="en-GB" sz="800" b="0" dirty="0"/>
                    </a:p>
                  </a:txBody>
                  <a:tcP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0721871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45DDAA4F-1AB2-4BBD-8574-C9E45DD08E65}"/>
              </a:ext>
            </a:extLst>
          </p:cNvPr>
          <p:cNvSpPr txBox="1"/>
          <p:nvPr/>
        </p:nvSpPr>
        <p:spPr>
          <a:xfrm>
            <a:off x="123178" y="62771"/>
            <a:ext cx="661164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/>
              <a:t>Religious Education Curriculum plan (Lancashire Agreed Syllabus</a:t>
            </a:r>
            <a:r>
              <a:rPr lang="en-US" sz="900" dirty="0"/>
              <a:t>)</a:t>
            </a:r>
            <a:endParaRPr lang="en-GB" sz="900" dirty="0"/>
          </a:p>
        </p:txBody>
      </p:sp>
    </p:spTree>
    <p:extLst>
      <p:ext uri="{BB962C8B-B14F-4D97-AF65-F5344CB8AC3E}">
        <p14:creationId xmlns:p14="http://schemas.microsoft.com/office/powerpoint/2010/main" val="22725385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894</Words>
  <Application>Microsoft Office PowerPoint</Application>
  <PresentationFormat>On-screen Show (4:3)</PresentationFormat>
  <Paragraphs>218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Ms Harris</dc:creator>
  <cp:lastModifiedBy>Dave Catt</cp:lastModifiedBy>
  <cp:revision>15</cp:revision>
  <cp:lastPrinted>2020-03-11T14:49:30Z</cp:lastPrinted>
  <dcterms:created xsi:type="dcterms:W3CDTF">2019-10-09T16:01:56Z</dcterms:created>
  <dcterms:modified xsi:type="dcterms:W3CDTF">2023-05-23T10:21:29Z</dcterms:modified>
</cp:coreProperties>
</file>